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4080" r:id="rId3"/>
  </p:sldMasterIdLst>
  <p:notesMasterIdLst>
    <p:notesMasterId r:id="rId14"/>
  </p:notesMasterIdLst>
  <p:handoutMasterIdLst>
    <p:handoutMasterId r:id="rId15"/>
  </p:handoutMasterIdLst>
  <p:sldIdLst>
    <p:sldId id="282" r:id="rId4"/>
    <p:sldId id="283" r:id="rId5"/>
    <p:sldId id="286" r:id="rId6"/>
    <p:sldId id="274" r:id="rId7"/>
    <p:sldId id="262" r:id="rId8"/>
    <p:sldId id="284" r:id="rId9"/>
    <p:sldId id="280" r:id="rId10"/>
    <p:sldId id="278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2"/>
    <a:srgbClr val="FFFFFF"/>
    <a:srgbClr val="FF33CC"/>
    <a:srgbClr val="65CBC9"/>
    <a:srgbClr val="FFCF00"/>
    <a:srgbClr val="004343"/>
    <a:srgbClr val="F8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7" autoAdjust="0"/>
    <p:restoredTop sz="50067" autoAdjust="0"/>
  </p:normalViewPr>
  <p:slideViewPr>
    <p:cSldViewPr snapToGrid="0" snapToObjects="1">
      <p:cViewPr varScale="1">
        <p:scale>
          <a:sx n="73" d="100"/>
          <a:sy n="73" d="100"/>
        </p:scale>
        <p:origin x="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u.ca/writingcentr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u.ca/writingcentr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88773-51E7-4DC6-86F0-8914F15F1C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E9F22C-942C-4E17-9A44-F9C331FE9BC0}">
      <dgm:prSet/>
      <dgm:spPr/>
      <dgm:t>
        <a:bodyPr/>
        <a:lstStyle/>
        <a:p>
          <a:r>
            <a:rPr lang="en-US"/>
            <a:t>OM 1411 or </a:t>
          </a:r>
          <a:r>
            <a:rPr lang="en-US">
              <a:hlinkClick xmlns:r="http://schemas.openxmlformats.org/officeDocument/2006/relationships" r:id="rId1"/>
            </a:rPr>
            <a:t>www.tru.ca/writingcentre</a:t>
          </a:r>
          <a:endParaRPr lang="en-US"/>
        </a:p>
      </dgm:t>
    </dgm:pt>
    <dgm:pt modelId="{EF123615-53A3-4376-81DE-EB762079661E}" type="parTrans" cxnId="{77ECA0F9-6845-4E8B-8770-98E1742FA65B}">
      <dgm:prSet/>
      <dgm:spPr/>
      <dgm:t>
        <a:bodyPr/>
        <a:lstStyle/>
        <a:p>
          <a:endParaRPr lang="en-US"/>
        </a:p>
      </dgm:t>
    </dgm:pt>
    <dgm:pt modelId="{CEF64C4B-AF50-4FA6-A064-CFE8BE4372AD}" type="sibTrans" cxnId="{77ECA0F9-6845-4E8B-8770-98E1742FA65B}">
      <dgm:prSet/>
      <dgm:spPr/>
      <dgm:t>
        <a:bodyPr/>
        <a:lstStyle/>
        <a:p>
          <a:endParaRPr lang="en-US"/>
        </a:p>
      </dgm:t>
    </dgm:pt>
    <dgm:pt modelId="{8ADB6404-F625-4AB0-B92A-B9F0C13124B1}">
      <dgm:prSet/>
      <dgm:spPr/>
      <dgm:t>
        <a:bodyPr/>
        <a:lstStyle/>
        <a:p>
          <a:r>
            <a:rPr lang="en-US" dirty="0"/>
            <a:t>Monday-Friday, 9am-4pm</a:t>
          </a:r>
        </a:p>
      </dgm:t>
    </dgm:pt>
    <dgm:pt modelId="{51F0D533-0E01-45A7-AD18-B61F3C46BCD5}" type="parTrans" cxnId="{9C3018F2-8D85-4204-B7E4-760CEFBC7D26}">
      <dgm:prSet/>
      <dgm:spPr/>
      <dgm:t>
        <a:bodyPr/>
        <a:lstStyle/>
        <a:p>
          <a:endParaRPr lang="en-US"/>
        </a:p>
      </dgm:t>
    </dgm:pt>
    <dgm:pt modelId="{EF046DF7-BDA0-4A78-93CF-6734F58E11EA}" type="sibTrans" cxnId="{9C3018F2-8D85-4204-B7E4-760CEFBC7D26}">
      <dgm:prSet/>
      <dgm:spPr/>
      <dgm:t>
        <a:bodyPr/>
        <a:lstStyle/>
        <a:p>
          <a:endParaRPr lang="en-US"/>
        </a:p>
      </dgm:t>
    </dgm:pt>
    <dgm:pt modelId="{38A67B26-B6F8-4AB5-928C-E7068CA525B9}">
      <dgm:prSet/>
      <dgm:spPr/>
      <dgm:t>
        <a:bodyPr/>
        <a:lstStyle/>
        <a:p>
          <a:r>
            <a:rPr lang="en-US"/>
            <a:t>Tutoring appointments</a:t>
          </a:r>
        </a:p>
      </dgm:t>
    </dgm:pt>
    <dgm:pt modelId="{4065D0CC-27E0-4963-B5CC-956BCC3ED322}" type="parTrans" cxnId="{915B31F9-4481-4954-9D66-22BFFDB352DD}">
      <dgm:prSet/>
      <dgm:spPr/>
      <dgm:t>
        <a:bodyPr/>
        <a:lstStyle/>
        <a:p>
          <a:endParaRPr lang="en-US"/>
        </a:p>
      </dgm:t>
    </dgm:pt>
    <dgm:pt modelId="{A8CA023A-55EB-4829-9145-CDA9C62D5344}" type="sibTrans" cxnId="{915B31F9-4481-4954-9D66-22BFFDB352DD}">
      <dgm:prSet/>
      <dgm:spPr/>
      <dgm:t>
        <a:bodyPr/>
        <a:lstStyle/>
        <a:p>
          <a:endParaRPr lang="en-US"/>
        </a:p>
      </dgm:t>
    </dgm:pt>
    <dgm:pt modelId="{CE742770-0A46-41A8-B9CF-8033B18D50F7}">
      <dgm:prSet/>
      <dgm:spPr/>
      <dgm:t>
        <a:bodyPr/>
        <a:lstStyle/>
        <a:p>
          <a:r>
            <a:rPr lang="en-US" b="1" dirty="0"/>
            <a:t>WriteAway</a:t>
          </a:r>
          <a:r>
            <a:rPr lang="en-US" dirty="0"/>
            <a:t>: Sept. 18-Dec. 6</a:t>
          </a:r>
        </a:p>
      </dgm:t>
    </dgm:pt>
    <dgm:pt modelId="{FA16CBE2-6D3C-4BA7-B880-8D5FA6C074C7}" type="parTrans" cxnId="{6B9139A9-A973-44BC-AC38-15845C8FEBB2}">
      <dgm:prSet/>
      <dgm:spPr/>
      <dgm:t>
        <a:bodyPr/>
        <a:lstStyle/>
        <a:p>
          <a:endParaRPr lang="en-US"/>
        </a:p>
      </dgm:t>
    </dgm:pt>
    <dgm:pt modelId="{39D180B1-844C-4DF3-BE27-716088A1F5F8}" type="sibTrans" cxnId="{6B9139A9-A973-44BC-AC38-15845C8FEBB2}">
      <dgm:prSet/>
      <dgm:spPr/>
      <dgm:t>
        <a:bodyPr/>
        <a:lstStyle/>
        <a:p>
          <a:endParaRPr lang="en-US"/>
        </a:p>
      </dgm:t>
    </dgm:pt>
    <dgm:pt modelId="{2A32B728-D649-4458-9AAC-2602F3DB39E1}">
      <dgm:prSet/>
      <dgm:spPr/>
      <dgm:t>
        <a:bodyPr/>
        <a:lstStyle/>
        <a:p>
          <a:r>
            <a:rPr lang="en-US" dirty="0"/>
            <a:t>Please upload your assignment instructions and your draft</a:t>
          </a:r>
        </a:p>
      </dgm:t>
    </dgm:pt>
    <dgm:pt modelId="{1DE8EEBA-3B46-41D7-A5C3-4135812570C7}" type="parTrans" cxnId="{95613E03-258D-4A22-B871-BAE204C0A98B}">
      <dgm:prSet/>
      <dgm:spPr/>
      <dgm:t>
        <a:bodyPr/>
        <a:lstStyle/>
        <a:p>
          <a:endParaRPr lang="en-US"/>
        </a:p>
      </dgm:t>
    </dgm:pt>
    <dgm:pt modelId="{372EEE1A-F5DE-4F8A-AE18-B8C39CD66DAC}" type="sibTrans" cxnId="{95613E03-258D-4A22-B871-BAE204C0A98B}">
      <dgm:prSet/>
      <dgm:spPr/>
      <dgm:t>
        <a:bodyPr/>
        <a:lstStyle/>
        <a:p>
          <a:endParaRPr lang="en-US"/>
        </a:p>
      </dgm:t>
    </dgm:pt>
    <dgm:pt modelId="{F455665B-F929-4ED5-8E2D-02E454509655}">
      <dgm:prSet/>
      <dgm:spPr/>
      <dgm:t>
        <a:bodyPr/>
        <a:lstStyle/>
        <a:p>
          <a:r>
            <a:rPr lang="en-US" i="0" dirty="0"/>
            <a:t>This helps ensure you’re meeting the requirements of the assignment!  </a:t>
          </a:r>
        </a:p>
      </dgm:t>
    </dgm:pt>
    <dgm:pt modelId="{5EB492C4-769D-489F-ADEF-E0E09CC06D08}" type="parTrans" cxnId="{C9A58CEE-6E55-46F5-A2F9-C79DF30E1724}">
      <dgm:prSet/>
      <dgm:spPr/>
      <dgm:t>
        <a:bodyPr/>
        <a:lstStyle/>
        <a:p>
          <a:endParaRPr lang="en-US"/>
        </a:p>
      </dgm:t>
    </dgm:pt>
    <dgm:pt modelId="{01C59BBD-B22D-4D84-835D-17AD36B805FD}" type="sibTrans" cxnId="{C9A58CEE-6E55-46F5-A2F9-C79DF30E1724}">
      <dgm:prSet/>
      <dgm:spPr/>
      <dgm:t>
        <a:bodyPr/>
        <a:lstStyle/>
        <a:p>
          <a:endParaRPr lang="en-US"/>
        </a:p>
      </dgm:t>
    </dgm:pt>
    <dgm:pt modelId="{67C2D80D-E347-4E8E-81A0-0BFB00012549}">
      <dgm:prSet/>
      <dgm:spPr/>
      <dgm:t>
        <a:bodyPr/>
        <a:lstStyle/>
        <a:p>
          <a:r>
            <a:rPr lang="en-US" b="1" dirty="0" err="1"/>
            <a:t>WCOnline</a:t>
          </a:r>
          <a:r>
            <a:rPr lang="en-US" dirty="0"/>
            <a:t>: Dec. 10-Jan. 15</a:t>
          </a:r>
        </a:p>
      </dgm:t>
    </dgm:pt>
    <dgm:pt modelId="{903E0397-B931-4902-B94F-5B5649C5792C}" type="parTrans" cxnId="{35C3C000-7FE3-4DB0-949F-E1E987F3D02D}">
      <dgm:prSet/>
      <dgm:spPr/>
      <dgm:t>
        <a:bodyPr/>
        <a:lstStyle/>
        <a:p>
          <a:endParaRPr lang="en-US"/>
        </a:p>
      </dgm:t>
    </dgm:pt>
    <dgm:pt modelId="{74B531A0-5C3B-482B-B2B5-93FFB66723CA}" type="sibTrans" cxnId="{35C3C000-7FE3-4DB0-949F-E1E987F3D02D}">
      <dgm:prSet/>
      <dgm:spPr/>
      <dgm:t>
        <a:bodyPr/>
        <a:lstStyle/>
        <a:p>
          <a:endParaRPr lang="en-US"/>
        </a:p>
      </dgm:t>
    </dgm:pt>
    <dgm:pt modelId="{635D2D06-5E77-4B2A-87F8-F8CB7267B627}" type="pres">
      <dgm:prSet presAssocID="{E7988773-51E7-4DC6-86F0-8914F15F1CA8}" presName="linear" presStyleCnt="0">
        <dgm:presLayoutVars>
          <dgm:animLvl val="lvl"/>
          <dgm:resizeHandles val="exact"/>
        </dgm:presLayoutVars>
      </dgm:prSet>
      <dgm:spPr/>
    </dgm:pt>
    <dgm:pt modelId="{0FF1BD1E-43BE-4769-8165-2639FFD04459}" type="pres">
      <dgm:prSet presAssocID="{ABE9F22C-942C-4E17-9A44-F9C331FE9B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2D179A-778B-4A46-97CB-1CDEB1D1B2CC}" type="pres">
      <dgm:prSet presAssocID="{ABE9F22C-942C-4E17-9A44-F9C331FE9BC0}" presName="childText" presStyleLbl="revTx" presStyleIdx="0" presStyleCnt="3">
        <dgm:presLayoutVars>
          <dgm:bulletEnabled val="1"/>
        </dgm:presLayoutVars>
      </dgm:prSet>
      <dgm:spPr/>
    </dgm:pt>
    <dgm:pt modelId="{A124E25B-3979-48C2-A5C7-3438E8BB2FB1}" type="pres">
      <dgm:prSet presAssocID="{38A67B26-B6F8-4AB5-928C-E7068CA525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B0B2F3-4C8A-4616-B60B-33DC65F0C7DB}" type="pres">
      <dgm:prSet presAssocID="{38A67B26-B6F8-4AB5-928C-E7068CA525B9}" presName="childText" presStyleLbl="revTx" presStyleIdx="1" presStyleCnt="3">
        <dgm:presLayoutVars>
          <dgm:bulletEnabled val="1"/>
        </dgm:presLayoutVars>
      </dgm:prSet>
      <dgm:spPr/>
    </dgm:pt>
    <dgm:pt modelId="{5BFEAC93-1905-4964-8F9D-799FECD947B0}" type="pres">
      <dgm:prSet presAssocID="{2A32B728-D649-4458-9AAC-2602F3DB39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8275A5-3FD9-46D8-B396-4B3EB236CC05}" type="pres">
      <dgm:prSet presAssocID="{2A32B728-D649-4458-9AAC-2602F3DB39E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5C3C000-7FE3-4DB0-949F-E1E987F3D02D}" srcId="{38A67B26-B6F8-4AB5-928C-E7068CA525B9}" destId="{67C2D80D-E347-4E8E-81A0-0BFB00012549}" srcOrd="1" destOrd="0" parTransId="{903E0397-B931-4902-B94F-5B5649C5792C}" sibTransId="{74B531A0-5C3B-482B-B2B5-93FFB66723CA}"/>
    <dgm:cxn modelId="{95613E03-258D-4A22-B871-BAE204C0A98B}" srcId="{E7988773-51E7-4DC6-86F0-8914F15F1CA8}" destId="{2A32B728-D649-4458-9AAC-2602F3DB39E1}" srcOrd="2" destOrd="0" parTransId="{1DE8EEBA-3B46-41D7-A5C3-4135812570C7}" sibTransId="{372EEE1A-F5DE-4F8A-AE18-B8C39CD66DAC}"/>
    <dgm:cxn modelId="{3A2B660D-E1F3-424C-B874-9BFC3A177EF9}" type="presOf" srcId="{2A32B728-D649-4458-9AAC-2602F3DB39E1}" destId="{5BFEAC93-1905-4964-8F9D-799FECD947B0}" srcOrd="0" destOrd="0" presId="urn:microsoft.com/office/officeart/2005/8/layout/vList2"/>
    <dgm:cxn modelId="{4F29EE45-362C-4ECC-818A-31F0B26816F6}" type="presOf" srcId="{CE742770-0A46-41A8-B9CF-8033B18D50F7}" destId="{1BB0B2F3-4C8A-4616-B60B-33DC65F0C7DB}" srcOrd="0" destOrd="0" presId="urn:microsoft.com/office/officeart/2005/8/layout/vList2"/>
    <dgm:cxn modelId="{368E394B-4693-46D3-9335-52E6D15ADCB9}" type="presOf" srcId="{ABE9F22C-942C-4E17-9A44-F9C331FE9BC0}" destId="{0FF1BD1E-43BE-4769-8165-2639FFD04459}" srcOrd="0" destOrd="0" presId="urn:microsoft.com/office/officeart/2005/8/layout/vList2"/>
    <dgm:cxn modelId="{A345DD73-D73E-454C-A33A-282CFD5BAA42}" type="presOf" srcId="{8ADB6404-F625-4AB0-B92A-B9F0C13124B1}" destId="{D22D179A-778B-4A46-97CB-1CDEB1D1B2CC}" srcOrd="0" destOrd="0" presId="urn:microsoft.com/office/officeart/2005/8/layout/vList2"/>
    <dgm:cxn modelId="{0F5F9955-FD78-4AF5-A172-7A247C759ED6}" type="presOf" srcId="{E7988773-51E7-4DC6-86F0-8914F15F1CA8}" destId="{635D2D06-5E77-4B2A-87F8-F8CB7267B627}" srcOrd="0" destOrd="0" presId="urn:microsoft.com/office/officeart/2005/8/layout/vList2"/>
    <dgm:cxn modelId="{DF51D178-98D0-49E9-A822-0CC3DD9A7EDD}" type="presOf" srcId="{67C2D80D-E347-4E8E-81A0-0BFB00012549}" destId="{1BB0B2F3-4C8A-4616-B60B-33DC65F0C7DB}" srcOrd="0" destOrd="1" presId="urn:microsoft.com/office/officeart/2005/8/layout/vList2"/>
    <dgm:cxn modelId="{5B3B08A0-CC6E-4C12-B845-5F27C930A09F}" type="presOf" srcId="{38A67B26-B6F8-4AB5-928C-E7068CA525B9}" destId="{A124E25B-3979-48C2-A5C7-3438E8BB2FB1}" srcOrd="0" destOrd="0" presId="urn:microsoft.com/office/officeart/2005/8/layout/vList2"/>
    <dgm:cxn modelId="{6B9139A9-A973-44BC-AC38-15845C8FEBB2}" srcId="{38A67B26-B6F8-4AB5-928C-E7068CA525B9}" destId="{CE742770-0A46-41A8-B9CF-8033B18D50F7}" srcOrd="0" destOrd="0" parTransId="{FA16CBE2-6D3C-4BA7-B880-8D5FA6C074C7}" sibTransId="{39D180B1-844C-4DF3-BE27-716088A1F5F8}"/>
    <dgm:cxn modelId="{12C5E0B1-D42B-4F43-9646-880BD7EB7C6E}" type="presOf" srcId="{F455665B-F929-4ED5-8E2D-02E454509655}" destId="{EE8275A5-3FD9-46D8-B396-4B3EB236CC05}" srcOrd="0" destOrd="0" presId="urn:microsoft.com/office/officeart/2005/8/layout/vList2"/>
    <dgm:cxn modelId="{C9A58CEE-6E55-46F5-A2F9-C79DF30E1724}" srcId="{2A32B728-D649-4458-9AAC-2602F3DB39E1}" destId="{F455665B-F929-4ED5-8E2D-02E454509655}" srcOrd="0" destOrd="0" parTransId="{5EB492C4-769D-489F-ADEF-E0E09CC06D08}" sibTransId="{01C59BBD-B22D-4D84-835D-17AD36B805FD}"/>
    <dgm:cxn modelId="{9C3018F2-8D85-4204-B7E4-760CEFBC7D26}" srcId="{ABE9F22C-942C-4E17-9A44-F9C331FE9BC0}" destId="{8ADB6404-F625-4AB0-B92A-B9F0C13124B1}" srcOrd="0" destOrd="0" parTransId="{51F0D533-0E01-45A7-AD18-B61F3C46BCD5}" sibTransId="{EF046DF7-BDA0-4A78-93CF-6734F58E11EA}"/>
    <dgm:cxn modelId="{915B31F9-4481-4954-9D66-22BFFDB352DD}" srcId="{E7988773-51E7-4DC6-86F0-8914F15F1CA8}" destId="{38A67B26-B6F8-4AB5-928C-E7068CA525B9}" srcOrd="1" destOrd="0" parTransId="{4065D0CC-27E0-4963-B5CC-956BCC3ED322}" sibTransId="{A8CA023A-55EB-4829-9145-CDA9C62D5344}"/>
    <dgm:cxn modelId="{77ECA0F9-6845-4E8B-8770-98E1742FA65B}" srcId="{E7988773-51E7-4DC6-86F0-8914F15F1CA8}" destId="{ABE9F22C-942C-4E17-9A44-F9C331FE9BC0}" srcOrd="0" destOrd="0" parTransId="{EF123615-53A3-4376-81DE-EB762079661E}" sibTransId="{CEF64C4B-AF50-4FA6-A064-CFE8BE4372AD}"/>
    <dgm:cxn modelId="{ECFC111B-6719-4A3D-A25C-31191418A590}" type="presParOf" srcId="{635D2D06-5E77-4B2A-87F8-F8CB7267B627}" destId="{0FF1BD1E-43BE-4769-8165-2639FFD04459}" srcOrd="0" destOrd="0" presId="urn:microsoft.com/office/officeart/2005/8/layout/vList2"/>
    <dgm:cxn modelId="{7960F0DA-3CDA-44FF-A41D-538D02741ADD}" type="presParOf" srcId="{635D2D06-5E77-4B2A-87F8-F8CB7267B627}" destId="{D22D179A-778B-4A46-97CB-1CDEB1D1B2CC}" srcOrd="1" destOrd="0" presId="urn:microsoft.com/office/officeart/2005/8/layout/vList2"/>
    <dgm:cxn modelId="{2220D213-EAFC-48F8-B8DD-63E8ECDDDB79}" type="presParOf" srcId="{635D2D06-5E77-4B2A-87F8-F8CB7267B627}" destId="{A124E25B-3979-48C2-A5C7-3438E8BB2FB1}" srcOrd="2" destOrd="0" presId="urn:microsoft.com/office/officeart/2005/8/layout/vList2"/>
    <dgm:cxn modelId="{E9B3CC62-42DD-41DC-9AA9-61E0B73D2765}" type="presParOf" srcId="{635D2D06-5E77-4B2A-87F8-F8CB7267B627}" destId="{1BB0B2F3-4C8A-4616-B60B-33DC65F0C7DB}" srcOrd="3" destOrd="0" presId="urn:microsoft.com/office/officeart/2005/8/layout/vList2"/>
    <dgm:cxn modelId="{54422659-9A2E-410A-A8ED-25ACB78F93A6}" type="presParOf" srcId="{635D2D06-5E77-4B2A-87F8-F8CB7267B627}" destId="{5BFEAC93-1905-4964-8F9D-799FECD947B0}" srcOrd="4" destOrd="0" presId="urn:microsoft.com/office/officeart/2005/8/layout/vList2"/>
    <dgm:cxn modelId="{D6E83E24-5B74-48D0-A5AD-EF0485D91B63}" type="presParOf" srcId="{635D2D06-5E77-4B2A-87F8-F8CB7267B627}" destId="{EE8275A5-3FD9-46D8-B396-4B3EB236CC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1BD1E-43BE-4769-8165-2639FFD04459}">
      <dsp:nvSpPr>
        <dsp:cNvPr id="0" name=""/>
        <dsp:cNvSpPr/>
      </dsp:nvSpPr>
      <dsp:spPr>
        <a:xfrm>
          <a:off x="0" y="226055"/>
          <a:ext cx="4697730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OM 1411 or </a:t>
          </a:r>
          <a:r>
            <a:rPr lang="en-US" sz="2700" kern="1200">
              <a:hlinkClick xmlns:r="http://schemas.openxmlformats.org/officeDocument/2006/relationships" r:id="rId1"/>
            </a:rPr>
            <a:t>www.tru.ca/writingcentre</a:t>
          </a:r>
          <a:endParaRPr lang="en-US" sz="2700" kern="1200"/>
        </a:p>
      </dsp:txBody>
      <dsp:txXfrm>
        <a:off x="52431" y="278486"/>
        <a:ext cx="4592868" cy="969198"/>
      </dsp:txXfrm>
    </dsp:sp>
    <dsp:sp modelId="{D22D179A-778B-4A46-97CB-1CDEB1D1B2CC}">
      <dsp:nvSpPr>
        <dsp:cNvPr id="0" name=""/>
        <dsp:cNvSpPr/>
      </dsp:nvSpPr>
      <dsp:spPr>
        <a:xfrm>
          <a:off x="0" y="1300115"/>
          <a:ext cx="469773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Monday-Friday, 9am-4pm</a:t>
          </a:r>
        </a:p>
      </dsp:txBody>
      <dsp:txXfrm>
        <a:off x="0" y="1300115"/>
        <a:ext cx="4697730" cy="447120"/>
      </dsp:txXfrm>
    </dsp:sp>
    <dsp:sp modelId="{A124E25B-3979-48C2-A5C7-3438E8BB2FB1}">
      <dsp:nvSpPr>
        <dsp:cNvPr id="0" name=""/>
        <dsp:cNvSpPr/>
      </dsp:nvSpPr>
      <dsp:spPr>
        <a:xfrm>
          <a:off x="0" y="1747235"/>
          <a:ext cx="4697730" cy="10740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Tutoring appointments</a:t>
          </a:r>
        </a:p>
      </dsp:txBody>
      <dsp:txXfrm>
        <a:off x="52431" y="1799666"/>
        <a:ext cx="4592868" cy="969198"/>
      </dsp:txXfrm>
    </dsp:sp>
    <dsp:sp modelId="{1BB0B2F3-4C8A-4616-B60B-33DC65F0C7DB}">
      <dsp:nvSpPr>
        <dsp:cNvPr id="0" name=""/>
        <dsp:cNvSpPr/>
      </dsp:nvSpPr>
      <dsp:spPr>
        <a:xfrm>
          <a:off x="0" y="2821295"/>
          <a:ext cx="469773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WriteAway</a:t>
          </a:r>
          <a:r>
            <a:rPr lang="en-US" sz="2100" kern="1200" dirty="0"/>
            <a:t>: Sept. 18-Dec. 6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 err="1"/>
            <a:t>WCOnline</a:t>
          </a:r>
          <a:r>
            <a:rPr lang="en-US" sz="2100" kern="1200" dirty="0"/>
            <a:t>: Dec. 10-Jan. 15</a:t>
          </a:r>
        </a:p>
      </dsp:txBody>
      <dsp:txXfrm>
        <a:off x="0" y="2821295"/>
        <a:ext cx="4697730" cy="726570"/>
      </dsp:txXfrm>
    </dsp:sp>
    <dsp:sp modelId="{5BFEAC93-1905-4964-8F9D-799FECD947B0}">
      <dsp:nvSpPr>
        <dsp:cNvPr id="0" name=""/>
        <dsp:cNvSpPr/>
      </dsp:nvSpPr>
      <dsp:spPr>
        <a:xfrm>
          <a:off x="0" y="3547865"/>
          <a:ext cx="4697730" cy="10740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Please upload your assignment instructions and your draft</a:t>
          </a:r>
        </a:p>
      </dsp:txBody>
      <dsp:txXfrm>
        <a:off x="52431" y="3600296"/>
        <a:ext cx="4592868" cy="969198"/>
      </dsp:txXfrm>
    </dsp:sp>
    <dsp:sp modelId="{EE8275A5-3FD9-46D8-B396-4B3EB236CC05}">
      <dsp:nvSpPr>
        <dsp:cNvPr id="0" name=""/>
        <dsp:cNvSpPr/>
      </dsp:nvSpPr>
      <dsp:spPr>
        <a:xfrm>
          <a:off x="0" y="4621925"/>
          <a:ext cx="469773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0" kern="1200" dirty="0"/>
            <a:t>This helps ensure you’re meeting the requirements of the assignment!  </a:t>
          </a:r>
        </a:p>
      </dsp:txBody>
      <dsp:txXfrm>
        <a:off x="0" y="4621925"/>
        <a:ext cx="4697730" cy="65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455" indent="-232410" defTabSz="931774">
              <a:defRPr/>
            </a:pPr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  <a:cs typeface="Open Sans"/>
            </a:endParaRPr>
          </a:p>
          <a:p>
            <a:pPr marL="465887" indent="-232943" defTabSz="931774"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465455" indent="-232410"/>
            <a:r>
              <a:rPr lang="en-US" dirty="0"/>
              <a:t>3 mins</a:t>
            </a:r>
          </a:p>
          <a:p>
            <a:pPr marL="465455" indent="-232410"/>
            <a:r>
              <a:rPr lang="en-US" dirty="0"/>
              <a:t>The artwork is by Johnny Bandura, who channeled his feelings about the discovery of 215 children’s bodies at the former Kamloops Indian Residential School into a piece of art, painting 215 images of what each child may have become when he or she grew up.</a:t>
            </a:r>
          </a:p>
          <a:p>
            <a:r>
              <a:rPr lang="en-US" dirty="0"/>
              <a:t>Jenna’s spoken word land acknowledgement</a:t>
            </a:r>
          </a:p>
          <a:p>
            <a:pPr marL="465455" indent="-23241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24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3364-FA0F-4ABE-BBC5-4BAB9E0EF5E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0E8D-4453-49C8-A632-088093357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2023-09-20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2023-09-20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2023-09-20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B833364-FA0F-4ABE-BBC5-4BAB9E0EF5E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6E80E8D-4453-49C8-A632-088093357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900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E07C3-C999-3626-866A-3994F7DAB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785" y="5490971"/>
            <a:ext cx="5221554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Introduction to the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Writing Centre and PAC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2DB39-D05B-17A6-B40C-D9ECB2DAB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391" y="5633765"/>
            <a:ext cx="2556416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1700" dirty="0">
                <a:solidFill>
                  <a:srgbClr val="FFFFFF"/>
                </a:solidFill>
              </a:rPr>
              <a:t>2023-24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ACAD3-A41F-E70F-47FD-2F10A6FC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1" y="441516"/>
            <a:ext cx="8495662" cy="44177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F9D9-8C63-4C0A-C0E0-425438CC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83AD24-A14A-414C-827F-9358C22D8708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1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0AAD7-9DB2-A33D-DA1D-61514D9F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What ISN’T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BD7C-693E-59CB-53BF-C556E79A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1923692"/>
            <a:ext cx="4000647" cy="43163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It’s NOT a truth machine or a problem solver.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It’s NOT inventing, ideating, or innovating.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It’s NOT general intelligence.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It’s NOT functioning like a human brain.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It’s NOT sentient.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Important to keep in mind: there is nothing in this platform that is striving for TRUTH. We can’t assume the information it produces is correct (and often, for citations, it isn’t!).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It’s not designed to give you the RIGHT answer; it’s designed to give you a realistic answer based on the data set.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Prediction</a:t>
            </a:r>
            <a:r>
              <a:rPr lang="en-US" sz="1400" dirty="0"/>
              <a:t> is NOT the same as </a:t>
            </a:r>
            <a:r>
              <a:rPr lang="en-US" sz="1400" b="1" dirty="0"/>
              <a:t>accuracy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highlight>
                  <a:srgbClr val="FFFF00"/>
                </a:highlight>
              </a:rPr>
              <a:t>Ask your instructor about their stance on using artificial intelligence tools in their class!</a:t>
            </a:r>
          </a:p>
        </p:txBody>
      </p:sp>
      <p:pic>
        <p:nvPicPr>
          <p:cNvPr id="15" name="Picture 5" descr="Computer Generated Lights">
            <a:extLst>
              <a:ext uri="{FF2B5EF4-FFF2-40B4-BE49-F238E27FC236}">
                <a16:creationId xmlns:a16="http://schemas.microsoft.com/office/drawing/2014/main" id="{DB85F31A-211C-6FF0-39AC-0B3F622F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5" r="33726" b="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98C3-388F-A774-7FD9-EEFF22DD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901" y="6356350"/>
            <a:ext cx="13263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83AD24-A14A-414C-827F-9358C22D870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FFE5-0314-4622-F7AE-959914222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751DB-C342-D283-E9BE-4C7011050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76" y="4482193"/>
            <a:ext cx="8961808" cy="1428320"/>
          </a:xfrm>
        </p:spPr>
        <p:txBody>
          <a:bodyPr>
            <a:normAutofit fontScale="92500"/>
          </a:bodyPr>
          <a:lstStyle/>
          <a:p>
            <a:pPr algn="r"/>
            <a:r>
              <a:rPr lang="en-US" sz="1425" b="0" i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Artwork by Johnny Bandura </a:t>
            </a:r>
          </a:p>
          <a:p>
            <a:r>
              <a:rPr lang="en-US">
                <a:solidFill>
                  <a:srgbClr val="FFFFFF"/>
                </a:solidFill>
              </a:rPr>
              <a:t>Thompson Rivers University campuses are on the traditional lands of the </a:t>
            </a:r>
            <a:r>
              <a:rPr lang="en-US" err="1">
                <a:solidFill>
                  <a:srgbClr val="FFFFFF"/>
                </a:solidFill>
              </a:rPr>
              <a:t>Tk'emlúps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Secwépemc</a:t>
            </a:r>
            <a:r>
              <a:rPr lang="en-US">
                <a:solidFill>
                  <a:srgbClr val="FFFFFF"/>
                </a:solidFill>
              </a:rPr>
              <a:t> (Kamloops campus) and the </a:t>
            </a:r>
            <a:r>
              <a:rPr lang="en-US" err="1">
                <a:solidFill>
                  <a:srgbClr val="FFFFFF"/>
                </a:solidFill>
              </a:rPr>
              <a:t>T’exelc</a:t>
            </a:r>
            <a:r>
              <a:rPr lang="en-US">
                <a:solidFill>
                  <a:srgbClr val="FFFFFF"/>
                </a:solidFill>
              </a:rPr>
              <a:t> (Williams Lake campus) within </a:t>
            </a:r>
            <a:r>
              <a:rPr lang="en-US" err="1">
                <a:solidFill>
                  <a:srgbClr val="FFFFFF"/>
                </a:solidFill>
              </a:rPr>
              <a:t>Secwépemc'ulucw</a:t>
            </a:r>
            <a:r>
              <a:rPr lang="en-US">
                <a:solidFill>
                  <a:srgbClr val="FFFFFF"/>
                </a:solidFill>
              </a:rPr>
              <a:t>, the traditional and unceded territory of the </a:t>
            </a:r>
            <a:r>
              <a:rPr lang="en-US" err="1">
                <a:solidFill>
                  <a:srgbClr val="FFFFFF"/>
                </a:solidFill>
              </a:rPr>
              <a:t>Secwépemc</a:t>
            </a:r>
            <a:r>
              <a:rPr lang="en-US">
                <a:solidFill>
                  <a:srgbClr val="FFFFFF"/>
                </a:solidFill>
              </a:rPr>
              <a:t>. Our region also extends into the territories of the </a:t>
            </a:r>
            <a:r>
              <a:rPr lang="en-US" err="1">
                <a:solidFill>
                  <a:srgbClr val="FFFFFF"/>
                </a:solidFill>
              </a:rPr>
              <a:t>St’át’imc</a:t>
            </a:r>
            <a:r>
              <a:rPr lang="en-US">
                <a:solidFill>
                  <a:srgbClr val="FFFFFF"/>
                </a:solidFill>
              </a:rPr>
              <a:t>, Nlaka’pamux, </a:t>
            </a:r>
            <a:r>
              <a:rPr lang="en-US" err="1">
                <a:solidFill>
                  <a:srgbClr val="FFFFFF"/>
                </a:solidFill>
              </a:rPr>
              <a:t>Nuxalk</a:t>
            </a:r>
            <a:r>
              <a:rPr lang="en-US">
                <a:solidFill>
                  <a:srgbClr val="FFFFFF"/>
                </a:solidFill>
              </a:rPr>
              <a:t>, </a:t>
            </a:r>
            <a:r>
              <a:rPr lang="en-US" err="1">
                <a:solidFill>
                  <a:srgbClr val="FFFFFF"/>
                </a:solidFill>
              </a:rPr>
              <a:t>Tŝilhqot'in</a:t>
            </a:r>
            <a:r>
              <a:rPr lang="en-US">
                <a:solidFill>
                  <a:srgbClr val="FFFFFF"/>
                </a:solidFill>
              </a:rPr>
              <a:t>, Dakelh, and Syilx peoples.</a:t>
            </a:r>
          </a:p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4A34-EE4F-ECF7-0F05-F2E4B42B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8" y="1005016"/>
            <a:ext cx="8647804" cy="34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0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1" y="365125"/>
            <a:ext cx="4988378" cy="1325563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610" y="1825625"/>
            <a:ext cx="486591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Who am I?</a:t>
            </a:r>
          </a:p>
          <a:p>
            <a:pPr lvl="1"/>
            <a:r>
              <a:rPr lang="en-US" dirty="0"/>
              <a:t>Writing Centre Coordinator, Assistant Teaching Professor </a:t>
            </a:r>
          </a:p>
          <a:p>
            <a:pPr lvl="1"/>
            <a:r>
              <a:rPr lang="en-US" dirty="0"/>
              <a:t>Step-mum, social justice warrior, mountain-adorer, mountain-biking fanatic, arbitrary hugger, book-consumer, burger-and-beer afficionado; never-not-awkward</a:t>
            </a:r>
          </a:p>
          <a:p>
            <a:r>
              <a:rPr lang="en-US" dirty="0">
                <a:solidFill>
                  <a:srgbClr val="FFC000"/>
                </a:solidFill>
              </a:rPr>
              <a:t>Who are you?</a:t>
            </a:r>
          </a:p>
          <a:p>
            <a:r>
              <a:rPr lang="en-US" dirty="0">
                <a:solidFill>
                  <a:srgbClr val="00B050"/>
                </a:solidFill>
              </a:rPr>
              <a:t>What are some of the academic writing expectations in your OL course?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277E2-54CE-4EBC-B9B8-D73E83D6E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5" r="36026"/>
          <a:stretch/>
        </p:blipFill>
        <p:spPr>
          <a:xfrm>
            <a:off x="20" y="10"/>
            <a:ext cx="325753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9" y="842768"/>
            <a:ext cx="8679947" cy="5786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24" y="202642"/>
            <a:ext cx="5959469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Academic writing is </a:t>
            </a:r>
            <a:r>
              <a:rPr lang="en-CA" sz="3200" dirty="0">
                <a:solidFill>
                  <a:srgbClr val="FFCF00"/>
                </a:solidFill>
              </a:rPr>
              <a:t>discipline-specific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Academic writing is </a:t>
            </a:r>
            <a:r>
              <a:rPr lang="en-CA" sz="3200" dirty="0">
                <a:solidFill>
                  <a:srgbClr val="002060"/>
                </a:solidFill>
              </a:rPr>
              <a:t>culturally-specific</a:t>
            </a:r>
          </a:p>
          <a:p>
            <a:endParaRPr lang="en-CA" sz="320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Academic writing is a </a:t>
            </a:r>
            <a:r>
              <a:rPr lang="en-CA" sz="3200" i="1" dirty="0">
                <a:solidFill>
                  <a:srgbClr val="FF0000"/>
                </a:solidFill>
              </a:rPr>
              <a:t>process</a:t>
            </a:r>
            <a:endParaRPr lang="en-CA" sz="3200" i="1" dirty="0">
              <a:solidFill>
                <a:srgbClr val="FF0000"/>
              </a:solidFill>
              <a:highlight>
                <a:srgbClr val="FF00FF"/>
              </a:highlight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>
                <a:solidFill>
                  <a:srgbClr val="003E52"/>
                </a:solidFill>
                <a:latin typeface="Arial"/>
                <a:cs typeface="Arial"/>
              </a:rPr>
              <a:t>THOMPSON RIVERS UNIVERSITY | 2023-24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2624" y="670977"/>
            <a:ext cx="5933209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 few things to consider: </a:t>
            </a:r>
          </a:p>
          <a:p>
            <a:pPr algn="l"/>
            <a:endParaRPr lang="en-US" dirty="0">
              <a:solidFill>
                <a:srgbClr val="004343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rgbClr val="004343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rgbClr val="004343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rgbClr val="004343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923046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8" y="2923046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923046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3E52"/>
                </a:solidFill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>
                <a:solidFill>
                  <a:srgbClr val="004343"/>
                </a:solidFill>
                <a:latin typeface="Arial"/>
                <a:cs typeface="Arial"/>
              </a:rPr>
              <a:t>THOMPSON RIVERS UNIVERSITY | 2023-24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747132"/>
            <a:ext cx="8409674" cy="19657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>
                <a:solidFill>
                  <a:srgbClr val="003E52"/>
                </a:solidFill>
                <a:latin typeface="Arial"/>
                <a:cs typeface="Arial"/>
              </a:rPr>
              <a:t>Our Services</a:t>
            </a:r>
          </a:p>
          <a:p>
            <a:endParaRPr lang="en-US" sz="4000" dirty="0">
              <a:solidFill>
                <a:srgbClr val="003E52"/>
              </a:solidFill>
              <a:latin typeface="Arial"/>
              <a:cs typeface="Arial"/>
            </a:endParaRPr>
          </a:p>
          <a:p>
            <a:pPr algn="l"/>
            <a:r>
              <a:rPr lang="en-US" sz="3200" dirty="0">
                <a:solidFill>
                  <a:srgbClr val="004343"/>
                </a:solidFill>
                <a:latin typeface="Arial"/>
                <a:cs typeface="Arial"/>
              </a:rPr>
              <a:t>We are a </a:t>
            </a: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FREE</a:t>
            </a:r>
            <a:r>
              <a:rPr lang="en-US" sz="3200" dirty="0">
                <a:solidFill>
                  <a:srgbClr val="004343"/>
                </a:solidFill>
                <a:latin typeface="Arial"/>
                <a:cs typeface="Arial"/>
              </a:rPr>
              <a:t> service staffed by skilled undergraduate and graduate students (provincial and local), community volunteers, and TRU faculty and staff.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029" y="3522488"/>
            <a:ext cx="3050237" cy="24977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WriteAway: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three drafts accepted; 48-hour turnaround for feedback; provincial tutor</a:t>
            </a:r>
            <a:endParaRPr lang="en-US" sz="1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Writing Centre Online (</a:t>
            </a:r>
            <a:r>
              <a:rPr lang="en-US" sz="1600" dirty="0" err="1">
                <a:solidFill>
                  <a:srgbClr val="003E52"/>
                </a:solidFill>
                <a:latin typeface="Arial"/>
                <a:cs typeface="Arial"/>
              </a:rPr>
              <a:t>WCOnline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): three appointments/week; feedback uploaded by 11pm the same day; TRU tutor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00920" y="3522488"/>
            <a:ext cx="2956454" cy="26274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Academic writing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F00"/>
                </a:solidFill>
                <a:latin typeface="Arial"/>
                <a:cs typeface="Arial"/>
              </a:rPr>
              <a:t>Grammar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5CBC9"/>
                </a:solidFill>
                <a:latin typeface="Arial"/>
                <a:cs typeface="Arial"/>
              </a:rPr>
              <a:t>Citation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Videos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and so much more! 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99199" y="3417520"/>
            <a:ext cx="2793479" cy="2845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If you’re on campus…</a:t>
            </a:r>
          </a:p>
          <a:p>
            <a:pPr algn="l"/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Free coffee and tea</a:t>
            </a:r>
          </a:p>
          <a:p>
            <a:pPr algn="l"/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Comfortable napping options</a:t>
            </a:r>
          </a:p>
          <a:p>
            <a:pPr algn="l"/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Creative Writing Fridays, 12-1pm</a:t>
            </a:r>
          </a:p>
          <a:p>
            <a:pPr algn="l"/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 err="1">
                <a:solidFill>
                  <a:srgbClr val="003E52"/>
                </a:solidFill>
                <a:latin typeface="Arial"/>
                <a:cs typeface="Arial"/>
              </a:rPr>
              <a:t>djfjf</a:t>
            </a:r>
            <a:endParaRPr lang="en-US" sz="1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3E52"/>
                </a:solidFill>
                <a:latin typeface="Arial"/>
                <a:cs typeface="Arial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TIP</a:t>
            </a: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: looking for </a:t>
            </a:r>
            <a:r>
              <a:rPr lang="en-US" sz="1600" i="1" dirty="0">
                <a:solidFill>
                  <a:srgbClr val="003E52"/>
                </a:solidFill>
                <a:latin typeface="Arial"/>
                <a:cs typeface="Arial"/>
              </a:rPr>
              <a:t>specific</a:t>
            </a:r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 help? Read our tutors’ bios and book strategically!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560" y="2934817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Tutoring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4914" y="2939902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Resources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4728" y="2955855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E52"/>
                </a:solidFill>
                <a:latin typeface="Arial"/>
                <a:cs typeface="Arial"/>
              </a:rPr>
              <a:t>What else?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A179E-9739-4A6A-BFC0-9792A47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5"/>
            <a:ext cx="3057758" cy="1325563"/>
          </a:xfrm>
        </p:spPr>
        <p:txBody>
          <a:bodyPr>
            <a:normAutofit/>
          </a:bodyPr>
          <a:lstStyle/>
          <a:p>
            <a:r>
              <a:rPr lang="en-US" sz="2900" dirty="0"/>
              <a:t>Peer Academic Coaching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25624"/>
            <a:ext cx="3057759" cy="484373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What is Peer Academic Coaching?</a:t>
            </a:r>
          </a:p>
          <a:p>
            <a:r>
              <a:rPr lang="en-US" sz="1800" dirty="0">
                <a:solidFill>
                  <a:srgbClr val="00B0F0"/>
                </a:solidFill>
                <a:cs typeface="Arial"/>
              </a:rPr>
              <a:t>One-on-one support </a:t>
            </a:r>
            <a:r>
              <a:rPr lang="en-US" sz="1800" dirty="0">
                <a:cs typeface="Arial"/>
              </a:rPr>
              <a:t>with a peer mentor who can provide </a:t>
            </a:r>
            <a:r>
              <a:rPr lang="en-US" sz="1800" dirty="0">
                <a:solidFill>
                  <a:srgbClr val="FF0000"/>
                </a:solidFill>
                <a:cs typeface="Arial"/>
              </a:rPr>
              <a:t>individualized strategies </a:t>
            </a:r>
            <a:r>
              <a:rPr lang="en-US" sz="1800" dirty="0">
                <a:cs typeface="Arial"/>
              </a:rPr>
              <a:t>and </a:t>
            </a:r>
            <a:r>
              <a:rPr lang="en-US" sz="1800" dirty="0">
                <a:solidFill>
                  <a:srgbClr val="FFC000"/>
                </a:solidFill>
                <a:cs typeface="Arial"/>
              </a:rPr>
              <a:t>resources</a:t>
            </a:r>
            <a:r>
              <a:rPr lang="en-US" sz="1800" dirty="0">
                <a:cs typeface="Arial"/>
              </a:rPr>
              <a:t> on a range of academic challenges, including:  </a:t>
            </a:r>
            <a:endParaRPr lang="en-US" sz="1800" b="1" dirty="0">
              <a:cs typeface="Arial"/>
            </a:endParaRP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Time management</a:t>
            </a: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Studying</a:t>
            </a: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Note-taking</a:t>
            </a: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Test-taking a</a:t>
            </a:r>
            <a:r>
              <a:rPr lang="en-US" sz="1800" dirty="0">
                <a:cs typeface="Arial"/>
              </a:rPr>
              <a:t>nd managing test-taking anxiety</a:t>
            </a: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cs typeface="Arial"/>
              </a:rPr>
              <a:t>Managing stress</a:t>
            </a:r>
          </a:p>
          <a:p>
            <a:pPr marL="628650" lvl="1" indent="-285750">
              <a:buFont typeface="Arial"/>
              <a:buChar char="•"/>
            </a:pPr>
            <a:r>
              <a:rPr lang="en-US" sz="1800" dirty="0">
                <a:cs typeface="Arial"/>
              </a:rPr>
              <a:t>Public speaking and presentations</a:t>
            </a:r>
          </a:p>
          <a:p>
            <a:r>
              <a:rPr lang="en-US" sz="1600" dirty="0"/>
              <a:t>As an </a:t>
            </a:r>
            <a:r>
              <a:rPr lang="en-US" sz="1600" dirty="0">
                <a:solidFill>
                  <a:srgbClr val="92D050"/>
                </a:solidFill>
              </a:rPr>
              <a:t>OL student</a:t>
            </a:r>
            <a:r>
              <a:rPr lang="en-US" sz="1600" dirty="0"/>
              <a:t>, you can book a synchronous appointment! 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4B5D730-0F03-4E18-B5E2-A3AFEE4C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0" y="484632"/>
            <a:ext cx="2659701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2263F-D48B-4E1A-B8E2-3361F0D8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96" y="645499"/>
            <a:ext cx="2051281" cy="32036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BCAAE7-0794-4AF7-8A50-AB589BEC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484632"/>
            <a:ext cx="2157071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3435D-9A48-4791-925E-91DC45F7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1" y="4164379"/>
            <a:ext cx="2659700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D1D20898-4E05-4678-AF40-ADD3390C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2661434"/>
            <a:ext cx="2157071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87867-A8C4-4747-B4A6-530FA4BC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96" y="3001233"/>
            <a:ext cx="1915772" cy="30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07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0C718-7A8D-CA14-49DA-4B230429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Location and Hours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02BF1-94B6-895A-1B39-27B088B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83AD24-A14A-414C-827F-9358C22D870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1D94BC-23A1-189C-C2C4-8444C83C8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99411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48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CFA9-02CA-4F72-B16F-B94F5503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Managing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05386-1A6D-4247-855B-AD810209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506" y="1373154"/>
            <a:ext cx="4040188" cy="63976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The Writing Centre </a:t>
            </a:r>
            <a:r>
              <a:rPr lang="en-CA" dirty="0">
                <a:solidFill>
                  <a:srgbClr val="FF0000"/>
                </a:solidFill>
              </a:rPr>
              <a:t>ISN’T…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7E95E-61DB-498B-A8E1-E316CA81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2087561"/>
            <a:ext cx="4040188" cy="4227720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Remedial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A place for “bad” writers; ALL students can benefit from having a second set of eyes on their writing! 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An </a:t>
            </a:r>
            <a:r>
              <a:rPr lang="en-CA" b="1" dirty="0">
                <a:solidFill>
                  <a:srgbClr val="FFFFFF"/>
                </a:solidFill>
              </a:rPr>
              <a:t>editing</a:t>
            </a:r>
            <a:r>
              <a:rPr lang="en-CA" dirty="0">
                <a:solidFill>
                  <a:srgbClr val="FFFFFF"/>
                </a:solidFill>
              </a:rPr>
              <a:t> centre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A place to find support with </a:t>
            </a:r>
            <a:r>
              <a:rPr lang="en-CA" b="1" dirty="0">
                <a:solidFill>
                  <a:srgbClr val="FFFFFF"/>
                </a:solidFill>
              </a:rPr>
              <a:t>course content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rgbClr val="FFFFFF"/>
              </a:solidFill>
            </a:endParaRPr>
          </a:p>
          <a:p>
            <a:r>
              <a:rPr lang="en-CA" b="1" dirty="0">
                <a:solidFill>
                  <a:srgbClr val="FFFFFF"/>
                </a:solidFill>
              </a:rPr>
              <a:t>Perfect</a:t>
            </a:r>
            <a:r>
              <a:rPr lang="en-CA" dirty="0">
                <a:solidFill>
                  <a:srgbClr val="FFFFFF"/>
                </a:solidFill>
              </a:rPr>
              <a:t>! 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D427B-C477-4400-A8FC-7ABBC0030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84515"/>
            <a:ext cx="4041775" cy="63976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The Writing Centre </a:t>
            </a:r>
            <a:r>
              <a:rPr lang="en-CA" dirty="0">
                <a:solidFill>
                  <a:srgbClr val="00B050"/>
                </a:solidFill>
              </a:rPr>
              <a:t>IS…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0841-A55C-49F3-83E0-5BE90E57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087561"/>
            <a:ext cx="4041775" cy="4389437"/>
          </a:xfrm>
        </p:spPr>
        <p:txBody>
          <a:bodyPr>
            <a:normAutofit fontScale="85000" lnSpcReduction="20000"/>
          </a:bodyPr>
          <a:lstStyle/>
          <a:p>
            <a:r>
              <a:rPr lang="en-CA" dirty="0">
                <a:solidFill>
                  <a:srgbClr val="FFFFFF"/>
                </a:solidFill>
              </a:rPr>
              <a:t>A space in which students can </a:t>
            </a:r>
            <a:r>
              <a:rPr lang="en-CA" b="1" dirty="0">
                <a:solidFill>
                  <a:srgbClr val="FFFFFF"/>
                </a:solidFill>
              </a:rPr>
              <a:t>develop their writing skills </a:t>
            </a:r>
            <a:r>
              <a:rPr lang="en-CA" dirty="0">
                <a:solidFill>
                  <a:srgbClr val="FFFFFF"/>
                </a:solidFill>
              </a:rPr>
              <a:t>and their </a:t>
            </a:r>
            <a:r>
              <a:rPr lang="en-CA" b="1" dirty="0">
                <a:solidFill>
                  <a:srgbClr val="FFFFFF"/>
                </a:solidFill>
              </a:rPr>
              <a:t>authentic voice</a:t>
            </a:r>
            <a:r>
              <a:rPr lang="en-CA" dirty="0">
                <a:solidFill>
                  <a:srgbClr val="FFFFFF"/>
                </a:solidFill>
              </a:rPr>
              <a:t> through discussions with tutors 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A collaborative space that </a:t>
            </a:r>
            <a:r>
              <a:rPr lang="en-CA" b="1" dirty="0">
                <a:solidFill>
                  <a:srgbClr val="FFFFFF"/>
                </a:solidFill>
              </a:rPr>
              <a:t>values diversity </a:t>
            </a:r>
            <a:r>
              <a:rPr lang="en-CA" dirty="0">
                <a:solidFill>
                  <a:srgbClr val="FFFFFF"/>
                </a:solidFill>
              </a:rPr>
              <a:t>of people, voices, and thought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Actively working to </a:t>
            </a:r>
            <a:r>
              <a:rPr lang="en-CA" b="1" dirty="0">
                <a:solidFill>
                  <a:srgbClr val="FFFFFF"/>
                </a:solidFill>
              </a:rPr>
              <a:t>dismantle White Language Supremacy </a:t>
            </a:r>
            <a:r>
              <a:rPr lang="en-CA" dirty="0">
                <a:solidFill>
                  <a:srgbClr val="FFFFFF"/>
                </a:solidFill>
              </a:rPr>
              <a:t>(WLS)</a:t>
            </a: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Committed to </a:t>
            </a:r>
            <a:r>
              <a:rPr lang="en-CA" b="1" dirty="0">
                <a:solidFill>
                  <a:srgbClr val="FFFFFF"/>
                </a:solidFill>
              </a:rPr>
              <a:t>linguistic justice and </a:t>
            </a:r>
            <a:r>
              <a:rPr lang="en-CA" dirty="0">
                <a:solidFill>
                  <a:srgbClr val="FFFFFF"/>
                </a:solidFill>
              </a:rPr>
              <a:t>decolonizing academic writing spaces and processes</a:t>
            </a:r>
            <a:endParaRPr lang="en-CA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4E9EAC-BD13-43B7-9336-BC7D7045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08" y="6426"/>
            <a:ext cx="135952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87FCC-8F94-C225-E2F9-C668959F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Let’s chat about ChatGPT!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694B-B7DE-CFBE-BFBA-5B504334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What is “Generative AI” (</a:t>
            </a:r>
            <a:r>
              <a:rPr lang="en-US" sz="1400" dirty="0" err="1"/>
              <a:t>GenAI</a:t>
            </a:r>
            <a:r>
              <a:rPr lang="en-US" sz="1400" dirty="0"/>
              <a:t>)?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“Artificial intelligence” is a catch-all term that encompasses a wide range of machine learning technologies that use large data sets—collections of information—to make predictions or conclusions.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“Generative AI” is the class of tools where the AI doesn’t make decisions or predictions but instead appears to create—or generate!—something like an image, a paragraph, a video, or a sound file.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6" name="Picture 5" descr="Abstract background of data">
            <a:extLst>
              <a:ext uri="{FF2B5EF4-FFF2-40B4-BE49-F238E27FC236}">
                <a16:creationId xmlns:a16="http://schemas.microsoft.com/office/drawing/2014/main" id="{CD959D6B-A49A-62FD-5E16-02D150909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0" r="35438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EE747-EB32-BEE8-9C1B-AECB75D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83AD24-A14A-414C-827F-9358C22D870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9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754</Words>
  <Application>Microsoft Office PowerPoint</Application>
  <PresentationFormat>On-screen Show (4:3)</PresentationFormat>
  <Paragraphs>113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Open Sans</vt:lpstr>
      <vt:lpstr>Office Theme</vt:lpstr>
      <vt:lpstr>Office Theme</vt:lpstr>
      <vt:lpstr>Depth</vt:lpstr>
      <vt:lpstr>Introduction to the Writing Centre and PAC </vt:lpstr>
      <vt:lpstr>PowerPoint Presentation</vt:lpstr>
      <vt:lpstr>Introductions</vt:lpstr>
      <vt:lpstr>PowerPoint Presentation</vt:lpstr>
      <vt:lpstr>PowerPoint Presentation</vt:lpstr>
      <vt:lpstr>Peer Academic Coaching </vt:lpstr>
      <vt:lpstr>Location and Hours </vt:lpstr>
      <vt:lpstr>Managing Expectations</vt:lpstr>
      <vt:lpstr>Let’s chat about ChatGPT!</vt:lpstr>
      <vt:lpstr>What ISN’T it? 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Rachel Cantin</cp:lastModifiedBy>
  <cp:revision>124</cp:revision>
  <dcterms:created xsi:type="dcterms:W3CDTF">2015-08-31T16:22:46Z</dcterms:created>
  <dcterms:modified xsi:type="dcterms:W3CDTF">2023-09-20T15:33:52Z</dcterms:modified>
</cp:coreProperties>
</file>