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8" r:id="rId1"/>
  </p:sldMasterIdLst>
  <p:notesMasterIdLst>
    <p:notesMasterId r:id="rId98"/>
  </p:notesMasterIdLst>
  <p:handoutMasterIdLst>
    <p:handoutMasterId r:id="rId99"/>
  </p:handoutMasterIdLst>
  <p:sldIdLst>
    <p:sldId id="560" r:id="rId2"/>
    <p:sldId id="524" r:id="rId3"/>
    <p:sldId id="529" r:id="rId4"/>
    <p:sldId id="530" r:id="rId5"/>
    <p:sldId id="531" r:id="rId6"/>
    <p:sldId id="721" r:id="rId7"/>
    <p:sldId id="725" r:id="rId8"/>
    <p:sldId id="723" r:id="rId9"/>
    <p:sldId id="532" r:id="rId10"/>
    <p:sldId id="646" r:id="rId11"/>
    <p:sldId id="638" r:id="rId12"/>
    <p:sldId id="648" r:id="rId13"/>
    <p:sldId id="640" r:id="rId14"/>
    <p:sldId id="642" r:id="rId15"/>
    <p:sldId id="643" r:id="rId16"/>
    <p:sldId id="544" r:id="rId17"/>
    <p:sldId id="545" r:id="rId18"/>
    <p:sldId id="654" r:id="rId19"/>
    <p:sldId id="644" r:id="rId20"/>
    <p:sldId id="647" r:id="rId21"/>
    <p:sldId id="649" r:id="rId22"/>
    <p:sldId id="726" r:id="rId23"/>
    <p:sldId id="651" r:id="rId24"/>
    <p:sldId id="650" r:id="rId25"/>
    <p:sldId id="652" r:id="rId26"/>
    <p:sldId id="653" r:id="rId27"/>
    <p:sldId id="627" r:id="rId28"/>
    <p:sldId id="645" r:id="rId29"/>
    <p:sldId id="633" r:id="rId30"/>
    <p:sldId id="634" r:id="rId31"/>
    <p:sldId id="635" r:id="rId32"/>
    <p:sldId id="636" r:id="rId33"/>
    <p:sldId id="637" r:id="rId34"/>
    <p:sldId id="655" r:id="rId35"/>
    <p:sldId id="656" r:id="rId36"/>
    <p:sldId id="665" r:id="rId37"/>
    <p:sldId id="666" r:id="rId38"/>
    <p:sldId id="667" r:id="rId39"/>
    <p:sldId id="668" r:id="rId40"/>
    <p:sldId id="669" r:id="rId41"/>
    <p:sldId id="619" r:id="rId42"/>
    <p:sldId id="621" r:id="rId43"/>
    <p:sldId id="777" r:id="rId44"/>
    <p:sldId id="550" r:id="rId45"/>
    <p:sldId id="551" r:id="rId46"/>
    <p:sldId id="552" r:id="rId47"/>
    <p:sldId id="680" r:id="rId48"/>
    <p:sldId id="755" r:id="rId49"/>
    <p:sldId id="682" r:id="rId50"/>
    <p:sldId id="683" r:id="rId51"/>
    <p:sldId id="754" r:id="rId52"/>
    <p:sldId id="685" r:id="rId53"/>
    <p:sldId id="686" r:id="rId54"/>
    <p:sldId id="687" r:id="rId55"/>
    <p:sldId id="713" r:id="rId56"/>
    <p:sldId id="714" r:id="rId57"/>
    <p:sldId id="715" r:id="rId58"/>
    <p:sldId id="716" r:id="rId59"/>
    <p:sldId id="707" r:id="rId60"/>
    <p:sldId id="706" r:id="rId61"/>
    <p:sldId id="696" r:id="rId62"/>
    <p:sldId id="697" r:id="rId63"/>
    <p:sldId id="699" r:id="rId64"/>
    <p:sldId id="698" r:id="rId65"/>
    <p:sldId id="702" r:id="rId66"/>
    <p:sldId id="703" r:id="rId67"/>
    <p:sldId id="708" r:id="rId68"/>
    <p:sldId id="709" r:id="rId69"/>
    <p:sldId id="710" r:id="rId70"/>
    <p:sldId id="712" r:id="rId71"/>
    <p:sldId id="704" r:id="rId72"/>
    <p:sldId id="705" r:id="rId73"/>
    <p:sldId id="719" r:id="rId74"/>
    <p:sldId id="720" r:id="rId75"/>
    <p:sldId id="717" r:id="rId76"/>
    <p:sldId id="718" r:id="rId77"/>
    <p:sldId id="769" r:id="rId78"/>
    <p:sldId id="770" r:id="rId79"/>
    <p:sldId id="759" r:id="rId80"/>
    <p:sldId id="760" r:id="rId81"/>
    <p:sldId id="761" r:id="rId82"/>
    <p:sldId id="762" r:id="rId83"/>
    <p:sldId id="763" r:id="rId84"/>
    <p:sldId id="764" r:id="rId85"/>
    <p:sldId id="600" r:id="rId86"/>
    <p:sldId id="771" r:id="rId87"/>
    <p:sldId id="774" r:id="rId88"/>
    <p:sldId id="773" r:id="rId89"/>
    <p:sldId id="772" r:id="rId90"/>
    <p:sldId id="588" r:id="rId91"/>
    <p:sldId id="765" r:id="rId92"/>
    <p:sldId id="624" r:id="rId93"/>
    <p:sldId id="775" r:id="rId94"/>
    <p:sldId id="776" r:id="rId95"/>
    <p:sldId id="766" r:id="rId96"/>
    <p:sldId id="767" r:id="rId9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A" id="{21D59314-D59C-4074-A6B1-8BCBBC71ED1A}">
          <p14:sldIdLst>
            <p14:sldId id="560"/>
          </p14:sldIdLst>
        </p14:section>
        <p14:section name="Citing Sources" id="{DD50F252-09A2-4C89-90C2-B320DF79EBD5}">
          <p14:sldIdLst>
            <p14:sldId id="524"/>
            <p14:sldId id="529"/>
            <p14:sldId id="530"/>
            <p14:sldId id="531"/>
            <p14:sldId id="721"/>
            <p14:sldId id="725"/>
            <p14:sldId id="723"/>
            <p14:sldId id="532"/>
            <p14:sldId id="646"/>
            <p14:sldId id="638"/>
            <p14:sldId id="648"/>
            <p14:sldId id="640"/>
            <p14:sldId id="642"/>
            <p14:sldId id="643"/>
            <p14:sldId id="544"/>
            <p14:sldId id="545"/>
            <p14:sldId id="654"/>
            <p14:sldId id="644"/>
            <p14:sldId id="647"/>
            <p14:sldId id="649"/>
            <p14:sldId id="726"/>
            <p14:sldId id="651"/>
            <p14:sldId id="650"/>
            <p14:sldId id="652"/>
            <p14:sldId id="653"/>
            <p14:sldId id="627"/>
            <p14:sldId id="645"/>
            <p14:sldId id="633"/>
            <p14:sldId id="634"/>
            <p14:sldId id="635"/>
            <p14:sldId id="636"/>
            <p14:sldId id="637"/>
            <p14:sldId id="655"/>
            <p14:sldId id="656"/>
            <p14:sldId id="665"/>
            <p14:sldId id="666"/>
            <p14:sldId id="667"/>
            <p14:sldId id="668"/>
            <p14:sldId id="669"/>
            <p14:sldId id="619"/>
            <p14:sldId id="621"/>
            <p14:sldId id="777"/>
            <p14:sldId id="550"/>
            <p14:sldId id="551"/>
            <p14:sldId id="552"/>
            <p14:sldId id="680"/>
            <p14:sldId id="755"/>
            <p14:sldId id="682"/>
            <p14:sldId id="683"/>
            <p14:sldId id="754"/>
            <p14:sldId id="685"/>
            <p14:sldId id="686"/>
            <p14:sldId id="687"/>
            <p14:sldId id="713"/>
            <p14:sldId id="714"/>
            <p14:sldId id="715"/>
            <p14:sldId id="716"/>
            <p14:sldId id="707"/>
            <p14:sldId id="706"/>
            <p14:sldId id="696"/>
            <p14:sldId id="697"/>
            <p14:sldId id="699"/>
            <p14:sldId id="698"/>
            <p14:sldId id="702"/>
            <p14:sldId id="703"/>
            <p14:sldId id="708"/>
            <p14:sldId id="709"/>
            <p14:sldId id="710"/>
            <p14:sldId id="712"/>
            <p14:sldId id="704"/>
            <p14:sldId id="705"/>
            <p14:sldId id="719"/>
            <p14:sldId id="720"/>
            <p14:sldId id="717"/>
            <p14:sldId id="718"/>
            <p14:sldId id="769"/>
            <p14:sldId id="770"/>
          </p14:sldIdLst>
        </p14:section>
        <p14:section name="Formatting Papers" id="{801424E2-AA69-4BA8-96DC-3A8AA5245449}">
          <p14:sldIdLst>
            <p14:sldId id="759"/>
            <p14:sldId id="760"/>
            <p14:sldId id="761"/>
            <p14:sldId id="762"/>
            <p14:sldId id="763"/>
            <p14:sldId id="764"/>
            <p14:sldId id="600"/>
            <p14:sldId id="771"/>
            <p14:sldId id="774"/>
            <p14:sldId id="773"/>
            <p14:sldId id="772"/>
            <p14:sldId id="588"/>
            <p14:sldId id="765"/>
            <p14:sldId id="624"/>
            <p14:sldId id="775"/>
            <p14:sldId id="776"/>
            <p14:sldId id="766"/>
            <p14:sldId id="76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B4"/>
    <a:srgbClr val="C78E01"/>
    <a:srgbClr val="956B01"/>
    <a:srgbClr val="573E01"/>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AA8C2D-AE40-4911-8BA1-677D86CEE0FF}" v="1" dt="2023-10-16T18:39:02.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74849" autoAdjust="0"/>
  </p:normalViewPr>
  <p:slideViewPr>
    <p:cSldViewPr snapToGrid="0">
      <p:cViewPr varScale="1">
        <p:scale>
          <a:sx n="54" d="100"/>
          <a:sy n="54" d="100"/>
        </p:scale>
        <p:origin x="2088" y="72"/>
      </p:cViewPr>
      <p:guideLst>
        <p:guide orient="horz" pos="2160"/>
        <p:guide pos="3840"/>
        <p:guide pos="2880"/>
      </p:guideLst>
    </p:cSldViewPr>
  </p:slideViewPr>
  <p:outlineViewPr>
    <p:cViewPr>
      <p:scale>
        <a:sx n="33" d="100"/>
        <a:sy n="33" d="100"/>
      </p:scale>
      <p:origin x="0" y="7373"/>
    </p:cViewPr>
  </p:outlineViewPr>
  <p:notesTextViewPr>
    <p:cViewPr>
      <p:scale>
        <a:sx n="1" d="1"/>
        <a:sy n="1" d="1"/>
      </p:scale>
      <p:origin x="0" y="0"/>
    </p:cViewPr>
  </p:notesTextViewPr>
  <p:sorterViewPr>
    <p:cViewPr varScale="1">
      <p:scale>
        <a:sx n="1" d="1"/>
        <a:sy n="1" d="1"/>
      </p:scale>
      <p:origin x="0" y="11861"/>
    </p:cViewPr>
  </p:sorterViewPr>
  <p:notesViewPr>
    <p:cSldViewPr snapToGrid="0">
      <p:cViewPr varScale="1">
        <p:scale>
          <a:sx n="62" d="100"/>
          <a:sy n="62" d="100"/>
        </p:scale>
        <p:origin x="-2626"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D8FD4BC-5034-4037-9DD0-12431F64392F}" type="datetimeFigureOut">
              <a:rPr lang="en-CA" smtClean="0"/>
              <a:t>2023-10-18</a:t>
            </a:fld>
            <a:endParaRPr lang="en-CA"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B588C10-C3D4-4E2C-B54C-26814ABE7CC7}" type="slidenum">
              <a:rPr lang="en-CA" smtClean="0"/>
              <a:t>‹#›</a:t>
            </a:fld>
            <a:endParaRPr lang="en-CA" dirty="0"/>
          </a:p>
        </p:txBody>
      </p:sp>
    </p:spTree>
    <p:extLst>
      <p:ext uri="{BB962C8B-B14F-4D97-AF65-F5344CB8AC3E}">
        <p14:creationId xmlns:p14="http://schemas.microsoft.com/office/powerpoint/2010/main" val="3822862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06FF49F-53B8-47D4-A1E0-A3145B28820A}" type="datetimeFigureOut">
              <a:rPr lang="en-US" smtClean="0"/>
              <a:t>10/18/2023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90F2C6E-1895-454A-890B-EFB472759027}" type="slidenum">
              <a:rPr lang="en-US" smtClean="0"/>
              <a:t>‹#›</a:t>
            </a:fld>
            <a:endParaRPr lang="en-US" dirty="0"/>
          </a:p>
        </p:txBody>
      </p:sp>
    </p:spTree>
    <p:extLst>
      <p:ext uri="{BB962C8B-B14F-4D97-AF65-F5344CB8AC3E}">
        <p14:creationId xmlns:p14="http://schemas.microsoft.com/office/powerpoint/2010/main" val="288643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A style of citing sources and formatting papers according to the </a:t>
            </a:r>
            <a:r>
              <a:rPr lang="en-US" sz="1200" i="1" dirty="0">
                <a:solidFill>
                  <a:prstClr val="black"/>
                </a:solidFill>
              </a:rPr>
              <a:t>Publication Manual of the </a:t>
            </a:r>
            <a:r>
              <a:rPr lang="en-US" sz="1800" i="1" dirty="0">
                <a:solidFill>
                  <a:schemeClr val="bg2"/>
                </a:solidFill>
              </a:rPr>
              <a:t>A</a:t>
            </a:r>
            <a:r>
              <a:rPr lang="en-US" sz="1200" i="1" dirty="0"/>
              <a:t>merican </a:t>
            </a:r>
            <a:r>
              <a:rPr lang="en-US" sz="1800" i="1" dirty="0">
                <a:solidFill>
                  <a:schemeClr val="bg2"/>
                </a:solidFill>
              </a:rPr>
              <a:t>P</a:t>
            </a:r>
            <a:r>
              <a:rPr lang="en-US" sz="1200" i="1" dirty="0"/>
              <a:t>sychological </a:t>
            </a:r>
            <a:r>
              <a:rPr lang="en-US" sz="2000" i="1" dirty="0">
                <a:solidFill>
                  <a:schemeClr val="bg2"/>
                </a:solidFill>
              </a:rPr>
              <a:t>A</a:t>
            </a:r>
            <a:r>
              <a:rPr lang="en-US" sz="1200" i="1" dirty="0"/>
              <a:t>ssociation</a:t>
            </a:r>
            <a:r>
              <a:rPr lang="en-US" sz="1200" dirty="0"/>
              <a: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APA Style is used in many disciplines, including</a:t>
            </a:r>
            <a:r>
              <a:rPr lang="en-US" sz="1200" baseline="0" dirty="0">
                <a:solidFill>
                  <a:prstClr val="black"/>
                </a:solidFill>
              </a:rPr>
              <a:t> education, social work and nursing.</a:t>
            </a:r>
            <a:endParaRPr lang="en-US" sz="1200" dirty="0">
              <a:solidFill>
                <a:prstClr val="black"/>
              </a:solidFill>
            </a:endParaRPr>
          </a:p>
          <a:p>
            <a:endParaRPr lang="en-US" dirty="0"/>
          </a:p>
          <a:p>
            <a:r>
              <a:rPr lang="en-US" dirty="0"/>
              <a:t>APA</a:t>
            </a:r>
            <a:r>
              <a:rPr lang="en-US" baseline="0" dirty="0"/>
              <a:t> Style has been around for a long time – since 1929 – and it changes very slowly, so some things about it may seem a bit old fashioned today.</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1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986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543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42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45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76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319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how</a:t>
            </a:r>
            <a:r>
              <a:rPr lang="en-US" baseline="0" dirty="0"/>
              <a:t> we </a:t>
            </a:r>
            <a:r>
              <a:rPr lang="en-US" dirty="0"/>
              <a:t>used to access journal</a:t>
            </a:r>
            <a:r>
              <a:rPr lang="en-US" baseline="0" dirty="0"/>
              <a:t> articles.  First we’d find the volume,  Then we’d take it down from the shelf and find the issue, and only then, once we’d found the right issue, would we find the page numbers.  This is why knowing the correct volume number, issue number and page numbers used to be so important for finding journal articles!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122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49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696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20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0F2C6E-1895-454A-890B-EFB472759027}" type="slidenum">
              <a:rPr lang="en-US" smtClean="0"/>
              <a:t>2</a:t>
            </a:fld>
            <a:endParaRPr lang="en-US" dirty="0"/>
          </a:p>
        </p:txBody>
      </p:sp>
    </p:spTree>
    <p:extLst>
      <p:ext uri="{BB962C8B-B14F-4D97-AF65-F5344CB8AC3E}">
        <p14:creationId xmlns:p14="http://schemas.microsoft.com/office/powerpoint/2010/main" val="239910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Now let’s look at</a:t>
            </a:r>
            <a:r>
              <a:rPr lang="en-US" sz="1200" baseline="0" dirty="0">
                <a:solidFill>
                  <a:prstClr val="black"/>
                </a:solidFill>
              </a:rPr>
              <a:t> a chapter in a book…</a:t>
            </a:r>
            <a:endParaRPr lang="en-US" sz="1200"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134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Now let’s look at</a:t>
            </a:r>
            <a:r>
              <a:rPr lang="en-US" sz="1200" baseline="0" dirty="0">
                <a:solidFill>
                  <a:prstClr val="black"/>
                </a:solidFill>
              </a:rPr>
              <a:t> a chapter in a book…</a:t>
            </a:r>
            <a:endParaRPr lang="en-US" sz="1200"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93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Now let’s look at</a:t>
            </a:r>
            <a:r>
              <a:rPr lang="en-US" sz="1200" baseline="0" dirty="0">
                <a:solidFill>
                  <a:prstClr val="black"/>
                </a:solidFill>
              </a:rPr>
              <a:t> a chapter in a book…</a:t>
            </a:r>
            <a:endParaRPr lang="en-US" sz="1200"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16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Now let’s look at</a:t>
            </a:r>
            <a:r>
              <a:rPr lang="en-US" sz="1200" baseline="0" dirty="0">
                <a:solidFill>
                  <a:prstClr val="black"/>
                </a:solidFill>
              </a:rPr>
              <a:t> a chapter in a book…</a:t>
            </a:r>
            <a:endParaRPr lang="en-US" sz="1200"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961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Now let’s look at</a:t>
            </a:r>
            <a:r>
              <a:rPr lang="en-US" sz="1200" baseline="0" dirty="0">
                <a:solidFill>
                  <a:prstClr val="black"/>
                </a:solidFill>
              </a:rPr>
              <a:t> a chapter in a book…</a:t>
            </a:r>
            <a:endParaRPr lang="en-US" sz="1200"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020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Now let’s look at</a:t>
            </a:r>
            <a:r>
              <a:rPr lang="en-US" sz="1200" baseline="0" dirty="0">
                <a:solidFill>
                  <a:prstClr val="black"/>
                </a:solidFill>
              </a:rPr>
              <a:t> a chapter in a book…</a:t>
            </a:r>
            <a:endParaRPr lang="en-US" sz="1200"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188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35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748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4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89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APA citation consists of two parts.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in-text citation</a:t>
            </a:r>
            <a:r>
              <a:rPr lang="en-US" sz="1200" kern="1200" dirty="0">
                <a:solidFill>
                  <a:schemeClr val="tx1"/>
                </a:solidFill>
                <a:effectLst/>
                <a:latin typeface="+mn-lt"/>
                <a:ea typeface="+mn-ea"/>
                <a:cs typeface="+mn-cs"/>
              </a:rPr>
              <a:t> goes in the text of the paper</a:t>
            </a:r>
            <a:r>
              <a:rPr lang="en-US" sz="1200" kern="1200" baseline="0" dirty="0">
                <a:solidFill>
                  <a:schemeClr val="tx1"/>
                </a:solidFill>
                <a:effectLst/>
                <a:latin typeface="+mn-lt"/>
                <a:ea typeface="+mn-ea"/>
                <a:cs typeface="+mn-cs"/>
              </a:rPr>
              <a:t> and indicates that a sourced is being cited.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reference</a:t>
            </a:r>
            <a:r>
              <a:rPr lang="en-US" sz="1200" kern="1200" dirty="0">
                <a:solidFill>
                  <a:schemeClr val="tx1"/>
                </a:solidFill>
                <a:effectLst/>
                <a:latin typeface="+mn-lt"/>
                <a:ea typeface="+mn-ea"/>
                <a:cs typeface="+mn-cs"/>
              </a:rPr>
              <a:t> goes at the end of the paper and includes all of the information necessary to identify and locate the source. A</a:t>
            </a:r>
            <a:r>
              <a:rPr lang="en-US" sz="1200" kern="1200" baseline="0" dirty="0">
                <a:solidFill>
                  <a:schemeClr val="tx1"/>
                </a:solidFill>
                <a:effectLst/>
                <a:latin typeface="+mn-lt"/>
                <a:ea typeface="+mn-ea"/>
                <a:cs typeface="+mn-cs"/>
              </a:rPr>
              <a:t> R</a:t>
            </a:r>
            <a:r>
              <a:rPr lang="en-US" sz="1200" kern="1200" dirty="0">
                <a:solidFill>
                  <a:schemeClr val="tx1"/>
                </a:solidFill>
                <a:effectLst/>
                <a:latin typeface="+mn-lt"/>
                <a:ea typeface="+mn-ea"/>
                <a:cs typeface="+mn-cs"/>
              </a:rPr>
              <a:t>eferences always includes the author, date and title,</a:t>
            </a:r>
            <a:r>
              <a:rPr lang="en-US" sz="1200" kern="1200" baseline="0" dirty="0">
                <a:solidFill>
                  <a:schemeClr val="tx1"/>
                </a:solidFill>
                <a:effectLst/>
                <a:latin typeface="+mn-lt"/>
                <a:ea typeface="+mn-ea"/>
                <a:cs typeface="+mn-cs"/>
              </a:rPr>
              <a:t> but what </a:t>
            </a:r>
            <a:r>
              <a:rPr lang="en-US" sz="1200" kern="1200" dirty="0">
                <a:solidFill>
                  <a:schemeClr val="tx1"/>
                </a:solidFill>
                <a:effectLst/>
                <a:latin typeface="+mn-lt"/>
                <a:ea typeface="+mn-ea"/>
                <a:cs typeface="+mn-cs"/>
              </a:rPr>
              <a:t>else is included depends on the type of source.  In this case, the source</a:t>
            </a:r>
            <a:r>
              <a:rPr lang="en-US" sz="1200" kern="1200" baseline="0" dirty="0">
                <a:solidFill>
                  <a:schemeClr val="tx1"/>
                </a:solidFill>
                <a:effectLst/>
                <a:latin typeface="+mn-lt"/>
                <a:ea typeface="+mn-ea"/>
                <a:cs typeface="+mn-cs"/>
              </a:rPr>
              <a:t> is book, so we include the place of publication.  This may seems odd today, because if we want to find a book we are likely to look for it online where it doesn’t really matter where it was physically published, but in 1929, if you were looking for a book, knowing where it was published would be a big help.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3932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802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027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903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473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70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26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890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802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798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A Guide to APA Citation 7</a:t>
            </a:r>
            <a:r>
              <a:rPr lang="en-US" i="1" baseline="30000" dirty="0"/>
              <a:t>th</a:t>
            </a:r>
            <a:r>
              <a:rPr lang="en-US" i="1" baseline="0" dirty="0"/>
              <a:t> Style</a:t>
            </a:r>
            <a:r>
              <a:rPr lang="en-US" baseline="0" dirty="0"/>
              <a:t> goes into great detail about how to cite various kind of sources. </a:t>
            </a:r>
            <a:r>
              <a:rPr lang="en-US" sz="1200" dirty="0">
                <a:solidFill>
                  <a:prstClr val="black"/>
                </a:solidFill>
              </a:rPr>
              <a:t>But</a:t>
            </a:r>
            <a:r>
              <a:rPr lang="en-US" sz="1200" baseline="0" dirty="0">
                <a:solidFill>
                  <a:prstClr val="black"/>
                </a:solidFill>
              </a:rPr>
              <a:t> </a:t>
            </a:r>
            <a:r>
              <a:rPr lang="en-US" sz="1200" dirty="0">
                <a:solidFill>
                  <a:prstClr val="black"/>
                </a:solidFill>
              </a:rPr>
              <a:t>no source is perfect,</a:t>
            </a:r>
            <a:r>
              <a:rPr lang="en-US" sz="1200" baseline="0" dirty="0">
                <a:solidFill>
                  <a:prstClr val="black"/>
                </a:solidFill>
              </a:rPr>
              <a:t> s</a:t>
            </a:r>
            <a:r>
              <a:rPr lang="en-US" sz="1200" baseline="0" dirty="0">
                <a:solidFill>
                  <a:prstClr val="black"/>
                </a:solidFill>
                <a:effectLst>
                  <a:outerShdw blurRad="38100" dist="38100" dir="2700000" algn="tl">
                    <a:srgbClr val="000000">
                      <a:alpha val="43137"/>
                    </a:srgbClr>
                  </a:outerShdw>
                </a:effectLst>
              </a:rPr>
              <a:t>o w</a:t>
            </a:r>
            <a:r>
              <a:rPr lang="en-US" sz="1200" dirty="0">
                <a:solidFill>
                  <a:prstClr val="black"/>
                </a:solidFill>
                <a:effectLst>
                  <a:outerShdw blurRad="38100" dist="38100" dir="2700000" algn="tl">
                    <a:srgbClr val="000000">
                      <a:alpha val="43137"/>
                    </a:srgbClr>
                  </a:outerShdw>
                </a:effectLst>
              </a:rPr>
              <a:t>hether you type in your references or paste them in from Discover or another database,  you </a:t>
            </a:r>
            <a:r>
              <a:rPr lang="en-US" sz="1200" i="1" dirty="0">
                <a:solidFill>
                  <a:prstClr val="black"/>
                </a:solidFill>
                <a:effectLst>
                  <a:outerShdw blurRad="38100" dist="38100" dir="2700000" algn="tl">
                    <a:srgbClr val="000000">
                      <a:alpha val="43137"/>
                    </a:srgbClr>
                  </a:outerShdw>
                </a:effectLst>
              </a:rPr>
              <a:t>must</a:t>
            </a:r>
            <a:r>
              <a:rPr lang="en-US" sz="1200" dirty="0">
                <a:solidFill>
                  <a:prstClr val="black"/>
                </a:solidFill>
                <a:effectLst>
                  <a:outerShdw blurRad="38100" dist="38100" dir="2700000" algn="tl">
                    <a:srgbClr val="000000">
                      <a:alpha val="43137"/>
                    </a:srgbClr>
                  </a:outerShdw>
                </a:effectLst>
              </a:rPr>
              <a:t> remember to proofread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77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author’s name is given in the text of the paper, then only the date goes inside the parentheses.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authors name is not given in the text of the paper, then it goes inside the parentheses with the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direct quotes, the page number is also be included.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in-text citation </a:t>
            </a:r>
            <a:r>
              <a:rPr lang="en-US" sz="1200" kern="1200" dirty="0">
                <a:solidFill>
                  <a:schemeClr val="tx1"/>
                </a:solidFill>
                <a:effectLst/>
                <a:latin typeface="+mn-lt"/>
                <a:ea typeface="+mn-ea"/>
                <a:cs typeface="+mn-cs"/>
              </a:rPr>
              <a:t>indicates that a source is being cited and acts as an arrow pointing to the corresponding reference. With very few exceptions, every in-text citation must correspond to a reference at the end of the paper. (The only exceptions are personal communication and religious or classical works, which are</a:t>
            </a:r>
            <a:r>
              <a:rPr lang="en-US" sz="1200" kern="1200" baseline="0" dirty="0">
                <a:solidFill>
                  <a:schemeClr val="tx1"/>
                </a:solidFill>
                <a:effectLst/>
                <a:latin typeface="+mn-lt"/>
                <a:ea typeface="+mn-ea"/>
                <a:cs typeface="+mn-cs"/>
              </a:rPr>
              <a:t> not</a:t>
            </a:r>
            <a:r>
              <a:rPr lang="en-US" sz="1200" kern="1200" dirty="0">
                <a:solidFill>
                  <a:schemeClr val="tx1"/>
                </a:solidFill>
                <a:effectLst/>
                <a:latin typeface="+mn-lt"/>
                <a:ea typeface="+mn-ea"/>
                <a:cs typeface="+mn-cs"/>
              </a:rPr>
              <a:t> included in the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471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A Guide to APA Citation 7</a:t>
            </a:r>
            <a:r>
              <a:rPr lang="en-US" i="1" baseline="30000" dirty="0"/>
              <a:t>th</a:t>
            </a:r>
            <a:r>
              <a:rPr lang="en-US" i="1" baseline="0" dirty="0"/>
              <a:t> Style</a:t>
            </a:r>
            <a:r>
              <a:rPr lang="en-US" baseline="0" dirty="0"/>
              <a:t> goes into great detail about how to cite various kind of sources. </a:t>
            </a:r>
            <a:r>
              <a:rPr lang="en-US" sz="1200" dirty="0">
                <a:solidFill>
                  <a:prstClr val="black"/>
                </a:solidFill>
              </a:rPr>
              <a:t>But</a:t>
            </a:r>
            <a:r>
              <a:rPr lang="en-US" sz="1200" baseline="0" dirty="0">
                <a:solidFill>
                  <a:prstClr val="black"/>
                </a:solidFill>
              </a:rPr>
              <a:t> </a:t>
            </a:r>
            <a:r>
              <a:rPr lang="en-US" sz="1200" dirty="0">
                <a:solidFill>
                  <a:prstClr val="black"/>
                </a:solidFill>
              </a:rPr>
              <a:t>no source is perfect,</a:t>
            </a:r>
            <a:r>
              <a:rPr lang="en-US" sz="1200" baseline="0" dirty="0">
                <a:solidFill>
                  <a:prstClr val="black"/>
                </a:solidFill>
              </a:rPr>
              <a:t> s</a:t>
            </a:r>
            <a:r>
              <a:rPr lang="en-US" sz="1200" baseline="0" dirty="0">
                <a:solidFill>
                  <a:prstClr val="black"/>
                </a:solidFill>
                <a:effectLst>
                  <a:outerShdw blurRad="38100" dist="38100" dir="2700000" algn="tl">
                    <a:srgbClr val="000000">
                      <a:alpha val="43137"/>
                    </a:srgbClr>
                  </a:outerShdw>
                </a:effectLst>
              </a:rPr>
              <a:t>o w</a:t>
            </a:r>
            <a:r>
              <a:rPr lang="en-US" sz="1200" dirty="0">
                <a:solidFill>
                  <a:prstClr val="black"/>
                </a:solidFill>
                <a:effectLst>
                  <a:outerShdw blurRad="38100" dist="38100" dir="2700000" algn="tl">
                    <a:srgbClr val="000000">
                      <a:alpha val="43137"/>
                    </a:srgbClr>
                  </a:outerShdw>
                </a:effectLst>
              </a:rPr>
              <a:t>hether you type in your references or paste them in from Discover or another database,  you </a:t>
            </a:r>
            <a:r>
              <a:rPr lang="en-US" sz="1200" i="1" dirty="0">
                <a:solidFill>
                  <a:prstClr val="black"/>
                </a:solidFill>
                <a:effectLst>
                  <a:outerShdw blurRad="38100" dist="38100" dir="2700000" algn="tl">
                    <a:srgbClr val="000000">
                      <a:alpha val="43137"/>
                    </a:srgbClr>
                  </a:outerShdw>
                </a:effectLst>
              </a:rPr>
              <a:t>must</a:t>
            </a:r>
            <a:r>
              <a:rPr lang="en-US" sz="1200" dirty="0">
                <a:solidFill>
                  <a:prstClr val="black"/>
                </a:solidFill>
                <a:effectLst>
                  <a:outerShdw blurRad="38100" dist="38100" dir="2700000" algn="tl">
                    <a:srgbClr val="000000">
                      <a:alpha val="43137"/>
                    </a:srgbClr>
                  </a:outerShdw>
                </a:effectLst>
              </a:rPr>
              <a:t> remember to proofread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702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template that I used to format the above paper in APA style is available from…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prstClr val="black"/>
                </a:solidFill>
              </a:rPr>
              <a:t>Style:</a:t>
            </a:r>
            <a:r>
              <a:rPr lang="en-CA" sz="1200" b="1" baseline="0" dirty="0">
                <a:solidFill>
                  <a:prstClr val="black"/>
                </a:solidFill>
              </a:rPr>
              <a:t> </a:t>
            </a:r>
            <a:r>
              <a:rPr lang="en-CA" sz="1200" dirty="0">
                <a:solidFill>
                  <a:prstClr val="black"/>
                </a:solidFill>
              </a:rPr>
              <a:t>a bundle of specifications that together format text in a specific  way. </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721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Fortunately, we can often copy and paste APA citations from various sources,</a:t>
            </a:r>
            <a:r>
              <a:rPr lang="en-US" sz="1200" baseline="0" dirty="0">
                <a:solidFill>
                  <a:prstClr val="black"/>
                </a:solidFill>
              </a:rPr>
              <a:t> including the TRU Library’s Discover Search Service.  </a:t>
            </a:r>
            <a:endParaRPr lang="en-US" sz="1200"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10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effectLst>
                  <a:outerShdw blurRad="38100" dist="38100" dir="2700000" algn="tl">
                    <a:srgbClr val="000000">
                      <a:alpha val="43137"/>
                    </a:srgbClr>
                  </a:outerShdw>
                </a:effectLst>
              </a:rPr>
              <a:t>What does</a:t>
            </a:r>
            <a:r>
              <a:rPr lang="en-US" sz="1200" baseline="0" dirty="0">
                <a:solidFill>
                  <a:prstClr val="black"/>
                </a:solidFill>
                <a:effectLst>
                  <a:outerShdw blurRad="38100" dist="38100" dir="2700000" algn="tl">
                    <a:srgbClr val="000000">
                      <a:alpha val="43137"/>
                    </a:srgbClr>
                  </a:outerShdw>
                </a:effectLst>
              </a:rPr>
              <a:t> it m</a:t>
            </a:r>
            <a:r>
              <a:rPr lang="en-US" sz="1200" dirty="0">
                <a:solidFill>
                  <a:prstClr val="black"/>
                </a:solidFill>
                <a:effectLst>
                  <a:outerShdw blurRad="38100" dist="38100" dir="2700000" algn="tl">
                    <a:srgbClr val="000000">
                      <a:alpha val="43137"/>
                    </a:srgbClr>
                  </a:outerShdw>
                </a:effectLst>
              </a:rPr>
              <a:t>ean by proofread something? To</a:t>
            </a:r>
            <a:r>
              <a:rPr lang="en-US" sz="1200" baseline="0" dirty="0">
                <a:solidFill>
                  <a:prstClr val="black"/>
                </a:solidFill>
                <a:effectLst>
                  <a:outerShdw blurRad="38100" dist="38100" dir="2700000" algn="tl">
                    <a:srgbClr val="000000">
                      <a:alpha val="43137"/>
                    </a:srgbClr>
                  </a:outerShdw>
                </a:effectLst>
              </a:rPr>
              <a:t> </a:t>
            </a:r>
            <a:r>
              <a:rPr lang="en-US" sz="1800" dirty="0">
                <a:solidFill>
                  <a:prstClr val="black"/>
                </a:solidFill>
                <a:effectLst>
                  <a:outerShdw blurRad="38100" dist="38100" dir="2700000" algn="tl">
                    <a:srgbClr val="000000">
                      <a:alpha val="43137"/>
                    </a:srgbClr>
                  </a:outerShdw>
                </a:effectLst>
              </a:rPr>
              <a:t>proofread is</a:t>
            </a:r>
            <a:r>
              <a:rPr lang="en-US" sz="1800" baseline="0" dirty="0">
                <a:solidFill>
                  <a:prstClr val="black"/>
                </a:solidFill>
                <a:effectLst>
                  <a:outerShdw blurRad="38100" dist="38100" dir="2700000" algn="tl">
                    <a:srgbClr val="000000">
                      <a:alpha val="43137"/>
                    </a:srgbClr>
                  </a:outerShdw>
                </a:effectLst>
              </a:rPr>
              <a:t> to </a:t>
            </a:r>
            <a:r>
              <a:rPr lang="en-US" sz="1200" dirty="0">
                <a:solidFill>
                  <a:prstClr val="black"/>
                </a:solidFill>
              </a:rPr>
              <a:t>slowly and carefully read through a text in order to find and correct mistakes.  So to proofread a reference is to read through it very</a:t>
            </a:r>
            <a:r>
              <a:rPr lang="en-US" sz="1200" baseline="0" dirty="0">
                <a:solidFill>
                  <a:prstClr val="black"/>
                </a:solidFill>
              </a:rPr>
              <a:t> carefully looking for mistakes. </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406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solidFill>
                  <a:prstClr val="black"/>
                </a:solidFill>
              </a:rPr>
              <a:t>Some</a:t>
            </a:r>
            <a:r>
              <a:rPr lang="en-US" sz="1400" baseline="0" dirty="0">
                <a:solidFill>
                  <a:prstClr val="black"/>
                </a:solidFill>
              </a:rPr>
              <a:t> things </a:t>
            </a:r>
            <a:r>
              <a:rPr lang="en-US" sz="1200" dirty="0">
                <a:solidFill>
                  <a:prstClr val="black"/>
                </a:solidFill>
              </a:rPr>
              <a:t>might be left out altogether, like DOIs and URLs.</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888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368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4469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673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2676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69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reference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the end of a paper gives all of the information necessary to identify and locate the source.  Every in-text citation must correspond to a single reference, but one reference may correspond to many in-text citations.</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216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6266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556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57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890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929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144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0236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048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5560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21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author’s name is given in the text of the paper, then only the date goes inside the parentheses.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authors name is not given in the text of the paper, then it goes inside the parentheses with the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direct quotes, the page number is also be included.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in-text citation </a:t>
            </a:r>
            <a:r>
              <a:rPr lang="en-US" sz="1200" kern="1200" dirty="0">
                <a:solidFill>
                  <a:schemeClr val="tx1"/>
                </a:solidFill>
                <a:effectLst/>
                <a:latin typeface="+mn-lt"/>
                <a:ea typeface="+mn-ea"/>
                <a:cs typeface="+mn-cs"/>
              </a:rPr>
              <a:t>indicates that a source is being cited and acts as an arrow pointing to the corresponding reference. With very few exceptions, every in-text citation must correspond to a reference at the end of the paper. (The only exceptions are personal communication and religious or classical works, which are</a:t>
            </a:r>
            <a:r>
              <a:rPr lang="en-US" sz="1200" kern="1200" baseline="0" dirty="0">
                <a:solidFill>
                  <a:schemeClr val="tx1"/>
                </a:solidFill>
                <a:effectLst/>
                <a:latin typeface="+mn-lt"/>
                <a:ea typeface="+mn-ea"/>
                <a:cs typeface="+mn-cs"/>
              </a:rPr>
              <a:t> not</a:t>
            </a:r>
            <a:r>
              <a:rPr lang="en-US" sz="1200" kern="1200" dirty="0">
                <a:solidFill>
                  <a:schemeClr val="tx1"/>
                </a:solidFill>
                <a:effectLst/>
                <a:latin typeface="+mn-lt"/>
                <a:ea typeface="+mn-ea"/>
                <a:cs typeface="+mn-cs"/>
              </a:rPr>
              <a:t> included in the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300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1521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4599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8658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2595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872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2595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558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432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4987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36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reference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the end of a paper gives all of the information necessary to identify and locate the source.  Every in-text citation must correspond to a single reference, but one reference may correspond to many in-text citations.</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446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2008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916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431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94379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08951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reference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the end of a paper gives all of the information necessary to identify and locate the source.  Every in-text citation must correspond to a single reference, but one reference may correspond to many in-text citations.</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25969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reference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the end of a paper gives all of the information necessary to identify and locate the source.  Every in-text citation must correspond to a single reference, but one reference may correspond to many in-text citations.</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7154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242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83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10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The content of a</a:t>
            </a:r>
            <a:r>
              <a:rPr lang="en-US" sz="1200" baseline="0" dirty="0">
                <a:solidFill>
                  <a:prstClr val="black"/>
                </a:solidFill>
              </a:rPr>
              <a:t> reference varies depending on the type of source, but all references answer the same basic questions…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601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021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4747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0075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521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2425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0285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1191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9502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2169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A Guide to APA Citation 7</a:t>
            </a:r>
            <a:r>
              <a:rPr lang="en-US" i="1" baseline="30000" dirty="0"/>
              <a:t>th</a:t>
            </a:r>
            <a:r>
              <a:rPr lang="en-US" i="1" baseline="0" dirty="0"/>
              <a:t> Style</a:t>
            </a:r>
            <a:r>
              <a:rPr lang="en-US" baseline="0" dirty="0"/>
              <a:t> goes into great detail about how to cite various kind of sources. </a:t>
            </a:r>
            <a:r>
              <a:rPr lang="en-US" sz="1200" dirty="0">
                <a:solidFill>
                  <a:prstClr val="black"/>
                </a:solidFill>
              </a:rPr>
              <a:t>But</a:t>
            </a:r>
            <a:r>
              <a:rPr lang="en-US" sz="1200" baseline="0" dirty="0">
                <a:solidFill>
                  <a:prstClr val="black"/>
                </a:solidFill>
              </a:rPr>
              <a:t> </a:t>
            </a:r>
            <a:r>
              <a:rPr lang="en-US" sz="1200" dirty="0">
                <a:solidFill>
                  <a:prstClr val="black"/>
                </a:solidFill>
              </a:rPr>
              <a:t>no source is perfect,</a:t>
            </a:r>
            <a:r>
              <a:rPr lang="en-US" sz="1200" baseline="0" dirty="0">
                <a:solidFill>
                  <a:prstClr val="black"/>
                </a:solidFill>
              </a:rPr>
              <a:t> s</a:t>
            </a:r>
            <a:r>
              <a:rPr lang="en-US" sz="1200" baseline="0" dirty="0">
                <a:solidFill>
                  <a:prstClr val="black"/>
                </a:solidFill>
                <a:effectLst>
                  <a:outerShdw blurRad="38100" dist="38100" dir="2700000" algn="tl">
                    <a:srgbClr val="000000">
                      <a:alpha val="43137"/>
                    </a:srgbClr>
                  </a:outerShdw>
                </a:effectLst>
              </a:rPr>
              <a:t>o w</a:t>
            </a:r>
            <a:r>
              <a:rPr lang="en-US" sz="1200" dirty="0">
                <a:solidFill>
                  <a:prstClr val="black"/>
                </a:solidFill>
                <a:effectLst>
                  <a:outerShdw blurRad="38100" dist="38100" dir="2700000" algn="tl">
                    <a:srgbClr val="000000">
                      <a:alpha val="43137"/>
                    </a:srgbClr>
                  </a:outerShdw>
                </a:effectLst>
              </a:rPr>
              <a:t>hether you type in your references or paste them in from Discover or another database,  you </a:t>
            </a:r>
            <a:r>
              <a:rPr lang="en-US" sz="1200" i="1" dirty="0">
                <a:solidFill>
                  <a:prstClr val="black"/>
                </a:solidFill>
                <a:effectLst>
                  <a:outerShdw blurRad="38100" dist="38100" dir="2700000" algn="tl">
                    <a:srgbClr val="000000">
                      <a:alpha val="43137"/>
                    </a:srgbClr>
                  </a:outerShdw>
                </a:effectLst>
              </a:rPr>
              <a:t>must</a:t>
            </a:r>
            <a:r>
              <a:rPr lang="en-US" sz="1200" dirty="0">
                <a:solidFill>
                  <a:prstClr val="black"/>
                </a:solidFill>
                <a:effectLst>
                  <a:outerShdw blurRad="38100" dist="38100" dir="2700000" algn="tl">
                    <a:srgbClr val="000000">
                      <a:alpha val="43137"/>
                    </a:srgbClr>
                  </a:outerShdw>
                </a:effectLst>
              </a:rPr>
              <a:t> remember to proofread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92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So let’s have a look at the parts</a:t>
            </a:r>
            <a:r>
              <a:rPr lang="en-US" sz="1200" baseline="0" dirty="0">
                <a:solidFill>
                  <a:prstClr val="black"/>
                </a:solidFill>
              </a:rPr>
              <a:t> of an APA reference for an </a:t>
            </a:r>
            <a:r>
              <a:rPr lang="en-US" sz="1200" dirty="0">
                <a:solidFill>
                  <a:prstClr val="black"/>
                </a:solidFill>
              </a:rPr>
              <a:t>article in an academic journal.</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5960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A Guide to APA Citation 7</a:t>
            </a:r>
            <a:r>
              <a:rPr lang="en-US" i="1" baseline="30000" dirty="0"/>
              <a:t>th</a:t>
            </a:r>
            <a:r>
              <a:rPr lang="en-US" i="1" baseline="0" dirty="0"/>
              <a:t> Style</a:t>
            </a:r>
            <a:r>
              <a:rPr lang="en-US" baseline="0" dirty="0"/>
              <a:t> goes into great detail about how to cite various kind of sources. </a:t>
            </a:r>
            <a:r>
              <a:rPr lang="en-US" sz="1200" dirty="0">
                <a:solidFill>
                  <a:prstClr val="black"/>
                </a:solidFill>
              </a:rPr>
              <a:t>But</a:t>
            </a:r>
            <a:r>
              <a:rPr lang="en-US" sz="1200" baseline="0" dirty="0">
                <a:solidFill>
                  <a:prstClr val="black"/>
                </a:solidFill>
              </a:rPr>
              <a:t> </a:t>
            </a:r>
            <a:r>
              <a:rPr lang="en-US" sz="1200" dirty="0">
                <a:solidFill>
                  <a:prstClr val="black"/>
                </a:solidFill>
              </a:rPr>
              <a:t>no source is perfect,</a:t>
            </a:r>
            <a:r>
              <a:rPr lang="en-US" sz="1200" baseline="0" dirty="0">
                <a:solidFill>
                  <a:prstClr val="black"/>
                </a:solidFill>
              </a:rPr>
              <a:t> s</a:t>
            </a:r>
            <a:r>
              <a:rPr lang="en-US" sz="1200" baseline="0" dirty="0">
                <a:solidFill>
                  <a:prstClr val="black"/>
                </a:solidFill>
                <a:effectLst>
                  <a:outerShdw blurRad="38100" dist="38100" dir="2700000" algn="tl">
                    <a:srgbClr val="000000">
                      <a:alpha val="43137"/>
                    </a:srgbClr>
                  </a:outerShdw>
                </a:effectLst>
              </a:rPr>
              <a:t>o w</a:t>
            </a:r>
            <a:r>
              <a:rPr lang="en-US" sz="1200" dirty="0">
                <a:solidFill>
                  <a:prstClr val="black"/>
                </a:solidFill>
                <a:effectLst>
                  <a:outerShdw blurRad="38100" dist="38100" dir="2700000" algn="tl">
                    <a:srgbClr val="000000">
                      <a:alpha val="43137"/>
                    </a:srgbClr>
                  </a:outerShdw>
                </a:effectLst>
              </a:rPr>
              <a:t>hether you type in your references or paste them in from Discover or another database,  you </a:t>
            </a:r>
            <a:r>
              <a:rPr lang="en-US" sz="1200" i="1" dirty="0">
                <a:solidFill>
                  <a:prstClr val="black"/>
                </a:solidFill>
                <a:effectLst>
                  <a:outerShdw blurRad="38100" dist="38100" dir="2700000" algn="tl">
                    <a:srgbClr val="000000">
                      <a:alpha val="43137"/>
                    </a:srgbClr>
                  </a:outerShdw>
                </a:effectLst>
              </a:rPr>
              <a:t>must</a:t>
            </a:r>
            <a:r>
              <a:rPr lang="en-US" sz="1200" dirty="0">
                <a:solidFill>
                  <a:prstClr val="black"/>
                </a:solidFill>
                <a:effectLst>
                  <a:outerShdw blurRad="38100" dist="38100" dir="2700000" algn="tl">
                    <a:srgbClr val="000000">
                      <a:alpha val="43137"/>
                    </a:srgbClr>
                  </a:outerShdw>
                </a:effectLst>
              </a:rPr>
              <a:t> remember to proofread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2722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A Guide to APA Citation 7</a:t>
            </a:r>
            <a:r>
              <a:rPr lang="en-US" i="1" baseline="30000" dirty="0"/>
              <a:t>th</a:t>
            </a:r>
            <a:r>
              <a:rPr lang="en-US" i="1" baseline="0" dirty="0"/>
              <a:t> Style</a:t>
            </a:r>
            <a:r>
              <a:rPr lang="en-US" baseline="0" dirty="0"/>
              <a:t> goes into great detail about how to cite various kind of sources. </a:t>
            </a:r>
            <a:r>
              <a:rPr lang="en-US" sz="1200" dirty="0">
                <a:solidFill>
                  <a:prstClr val="black"/>
                </a:solidFill>
              </a:rPr>
              <a:t>But</a:t>
            </a:r>
            <a:r>
              <a:rPr lang="en-US" sz="1200" baseline="0" dirty="0">
                <a:solidFill>
                  <a:prstClr val="black"/>
                </a:solidFill>
              </a:rPr>
              <a:t> </a:t>
            </a:r>
            <a:r>
              <a:rPr lang="en-US" sz="1200" dirty="0">
                <a:solidFill>
                  <a:prstClr val="black"/>
                </a:solidFill>
              </a:rPr>
              <a:t>no source is perfect,</a:t>
            </a:r>
            <a:r>
              <a:rPr lang="en-US" sz="1200" baseline="0" dirty="0">
                <a:solidFill>
                  <a:prstClr val="black"/>
                </a:solidFill>
              </a:rPr>
              <a:t> s</a:t>
            </a:r>
            <a:r>
              <a:rPr lang="en-US" sz="1200" baseline="0" dirty="0">
                <a:solidFill>
                  <a:prstClr val="black"/>
                </a:solidFill>
                <a:effectLst>
                  <a:outerShdw blurRad="38100" dist="38100" dir="2700000" algn="tl">
                    <a:srgbClr val="000000">
                      <a:alpha val="43137"/>
                    </a:srgbClr>
                  </a:outerShdw>
                </a:effectLst>
              </a:rPr>
              <a:t>o w</a:t>
            </a:r>
            <a:r>
              <a:rPr lang="en-US" sz="1200" dirty="0">
                <a:solidFill>
                  <a:prstClr val="black"/>
                </a:solidFill>
                <a:effectLst>
                  <a:outerShdw blurRad="38100" dist="38100" dir="2700000" algn="tl">
                    <a:srgbClr val="000000">
                      <a:alpha val="43137"/>
                    </a:srgbClr>
                  </a:outerShdw>
                </a:effectLst>
              </a:rPr>
              <a:t>hether you type in your references or paste them in from Discover or another database,  you </a:t>
            </a:r>
            <a:r>
              <a:rPr lang="en-US" sz="1200" i="1" dirty="0">
                <a:solidFill>
                  <a:prstClr val="black"/>
                </a:solidFill>
                <a:effectLst>
                  <a:outerShdw blurRad="38100" dist="38100" dir="2700000" algn="tl">
                    <a:srgbClr val="000000">
                      <a:alpha val="43137"/>
                    </a:srgbClr>
                  </a:outerShdw>
                </a:effectLst>
              </a:rPr>
              <a:t>must</a:t>
            </a:r>
            <a:r>
              <a:rPr lang="en-US" sz="1200" dirty="0">
                <a:solidFill>
                  <a:prstClr val="black"/>
                </a:solidFill>
                <a:effectLst>
                  <a:outerShdw blurRad="38100" dist="38100" dir="2700000" algn="tl">
                    <a:srgbClr val="000000">
                      <a:alpha val="43137"/>
                    </a:srgbClr>
                  </a:outerShdw>
                </a:effectLst>
              </a:rPr>
              <a:t> remember to proofread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40625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template that I used to format the above paper in APA style is available from…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prstClr val="black"/>
                </a:solidFill>
              </a:rPr>
              <a:t>Style:</a:t>
            </a:r>
            <a:r>
              <a:rPr lang="en-CA" sz="1200" b="1" baseline="0" dirty="0">
                <a:solidFill>
                  <a:prstClr val="black"/>
                </a:solidFill>
              </a:rPr>
              <a:t> </a:t>
            </a:r>
            <a:r>
              <a:rPr lang="en-CA" sz="1200" dirty="0">
                <a:solidFill>
                  <a:prstClr val="black"/>
                </a:solidFill>
              </a:rPr>
              <a:t>a bundle of specifications that together format text in a specific  way. </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174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F2C6E-1895-454A-890B-EFB472759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053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20" name="Footer Placeholder 19"/>
          <p:cNvSpPr>
            <a:spLocks noGrp="1"/>
          </p:cNvSpPr>
          <p:nvPr>
            <p:ph type="ftr" sz="quarter" idx="11"/>
          </p:nvPr>
        </p:nvSpPr>
        <p:spPr/>
        <p:txBody>
          <a:bodyPr/>
          <a:lstStyle/>
          <a:p>
            <a:endParaRPr lang="en-US" dirty="0">
              <a:solidFill>
                <a:srgbClr val="004386">
                  <a:shade val="50000"/>
                  <a:satMod val="20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dirty="0">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dirty="0">
              <a:solidFill>
                <a:prstClr val="black"/>
              </a:solidFill>
            </a:endParaRPr>
          </a:p>
        </p:txBody>
      </p:sp>
    </p:spTree>
    <p:extLst>
      <p:ext uri="{BB962C8B-B14F-4D97-AF65-F5344CB8AC3E}">
        <p14:creationId xmlns:p14="http://schemas.microsoft.com/office/powerpoint/2010/main" val="298487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6" name="Footer Placeholder 5"/>
          <p:cNvSpPr>
            <a:spLocks noGrp="1"/>
          </p:cNvSpPr>
          <p:nvPr>
            <p:ph type="ftr" sz="quarter" idx="11"/>
          </p:nvPr>
        </p:nvSpPr>
        <p:spPr/>
        <p:txBody>
          <a:bodyPr/>
          <a:lstStyle/>
          <a:p>
            <a:endParaRPr lang="en-US" dirty="0">
              <a:solidFill>
                <a:srgbClr val="004386">
                  <a:shade val="50000"/>
                  <a:satMod val="20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004386"/>
              </a:buClr>
              <a:buSzPct val="80000"/>
              <a:buFont typeface="Wingdings 2"/>
              <a:buNone/>
            </a:pPr>
            <a:endParaRPr lang="en-US" sz="3200" dirty="0">
              <a:solidFill>
                <a:prstClr val="black"/>
              </a:solidFill>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a:t>Click icon to add picture</a:t>
            </a:r>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18913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5" name="Footer Placeholder 4"/>
          <p:cNvSpPr>
            <a:spLocks noGrp="1"/>
          </p:cNvSpPr>
          <p:nvPr>
            <p:ph type="ftr" sz="quarter" idx="11"/>
          </p:nvPr>
        </p:nvSpPr>
        <p:spPr/>
        <p:txBody>
          <a:bodyPr/>
          <a:lstStyle/>
          <a:p>
            <a:endParaRPr lang="en-US" dirty="0">
              <a:solidFill>
                <a:srgbClr val="004386">
                  <a:shade val="50000"/>
                  <a:satMod val="20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Tree>
    <p:extLst>
      <p:ext uri="{BB962C8B-B14F-4D97-AF65-F5344CB8AC3E}">
        <p14:creationId xmlns:p14="http://schemas.microsoft.com/office/powerpoint/2010/main" val="3350621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19298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4" name="Footer Placeholder 3"/>
          <p:cNvSpPr>
            <a:spLocks noGrp="1"/>
          </p:cNvSpPr>
          <p:nvPr>
            <p:ph type="ftr" sz="quarter" idx="11"/>
          </p:nvPr>
        </p:nvSpPr>
        <p:spPr/>
        <p:txBody>
          <a:bodyPr/>
          <a:lstStyle/>
          <a:p>
            <a:endParaRPr lang="en-US" dirty="0">
              <a:solidFill>
                <a:srgbClr val="004386">
                  <a:shade val="50000"/>
                  <a:satMod val="20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Tree>
    <p:extLst>
      <p:ext uri="{BB962C8B-B14F-4D97-AF65-F5344CB8AC3E}">
        <p14:creationId xmlns:p14="http://schemas.microsoft.com/office/powerpoint/2010/main" val="291975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62CEF3B-A037-46D0-B02C-1428F07E9383}"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5" name="Footer Placeholder 4"/>
          <p:cNvSpPr>
            <a:spLocks noGrp="1"/>
          </p:cNvSpPr>
          <p:nvPr>
            <p:ph type="ftr" sz="quarter" idx="11"/>
          </p:nvPr>
        </p:nvSpPr>
        <p:spPr/>
        <p:txBody>
          <a:bodyPr/>
          <a:lstStyle/>
          <a:p>
            <a:endParaRPr lang="en-US" dirty="0">
              <a:solidFill>
                <a:srgbClr val="004386">
                  <a:shade val="50000"/>
                  <a:satMod val="200000"/>
                </a:srgbClr>
              </a:solidFill>
            </a:endParaRPr>
          </a:p>
        </p:txBody>
      </p:sp>
      <p:sp>
        <p:nvSpPr>
          <p:cNvPr id="6" name="Slide Number Placeholder 5"/>
          <p:cNvSpPr>
            <a:spLocks noGrp="1"/>
          </p:cNvSpPr>
          <p:nvPr>
            <p:ph type="sldNum" sz="quarter" idx="12"/>
          </p:nvPr>
        </p:nvSpPr>
        <p:spPr/>
        <p:txBody>
          <a:bodyPr/>
          <a:lstStyle/>
          <a:p>
            <a:fld id="{4CE482DC-2269-4F26-9D2A-7E44B1A4CD85}"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Tree>
    <p:extLst>
      <p:ext uri="{BB962C8B-B14F-4D97-AF65-F5344CB8AC3E}">
        <p14:creationId xmlns:p14="http://schemas.microsoft.com/office/powerpoint/2010/main" val="79617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5" name="Footer Placeholder 4"/>
          <p:cNvSpPr>
            <a:spLocks noGrp="1"/>
          </p:cNvSpPr>
          <p:nvPr>
            <p:ph type="ftr" sz="quarter" idx="11"/>
          </p:nvPr>
        </p:nvSpPr>
        <p:spPr/>
        <p:txBody>
          <a:bodyPr/>
          <a:lstStyle/>
          <a:p>
            <a:endParaRPr lang="en-US" dirty="0">
              <a:solidFill>
                <a:srgbClr val="004386">
                  <a:shade val="50000"/>
                  <a:satMod val="20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dirty="0">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dirty="0">
              <a:solidFill>
                <a:prstClr val="black"/>
              </a:solidFill>
            </a:endParaRPr>
          </a:p>
        </p:txBody>
      </p:sp>
    </p:spTree>
    <p:extLst>
      <p:ext uri="{BB962C8B-B14F-4D97-AF65-F5344CB8AC3E}">
        <p14:creationId xmlns:p14="http://schemas.microsoft.com/office/powerpoint/2010/main" val="81505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6" name="Footer Placeholder 5"/>
          <p:cNvSpPr>
            <a:spLocks noGrp="1"/>
          </p:cNvSpPr>
          <p:nvPr>
            <p:ph type="ftr" sz="quarter" idx="11"/>
          </p:nvPr>
        </p:nvSpPr>
        <p:spPr/>
        <p:txBody>
          <a:bodyPr/>
          <a:lstStyle/>
          <a:p>
            <a:endParaRPr lang="en-US" dirty="0">
              <a:solidFill>
                <a:srgbClr val="004386">
                  <a:shade val="50000"/>
                  <a:satMod val="20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Tree>
    <p:extLst>
      <p:ext uri="{BB962C8B-B14F-4D97-AF65-F5344CB8AC3E}">
        <p14:creationId xmlns:p14="http://schemas.microsoft.com/office/powerpoint/2010/main" val="73198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8" name="Footer Placeholder 7"/>
          <p:cNvSpPr>
            <a:spLocks noGrp="1"/>
          </p:cNvSpPr>
          <p:nvPr>
            <p:ph type="ftr" sz="quarter" idx="11"/>
          </p:nvPr>
        </p:nvSpPr>
        <p:spPr/>
        <p:txBody>
          <a:bodyPr/>
          <a:lstStyle/>
          <a:p>
            <a:endParaRPr lang="en-US" dirty="0">
              <a:solidFill>
                <a:srgbClr val="004386">
                  <a:shade val="50000"/>
                  <a:satMod val="20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Tree>
    <p:extLst>
      <p:ext uri="{BB962C8B-B14F-4D97-AF65-F5344CB8AC3E}">
        <p14:creationId xmlns:p14="http://schemas.microsoft.com/office/powerpoint/2010/main" val="303998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4" name="Footer Placeholder 3"/>
          <p:cNvSpPr>
            <a:spLocks noGrp="1"/>
          </p:cNvSpPr>
          <p:nvPr>
            <p:ph type="ftr" sz="quarter" idx="11"/>
          </p:nvPr>
        </p:nvSpPr>
        <p:spPr/>
        <p:txBody>
          <a:bodyPr/>
          <a:lstStyle/>
          <a:p>
            <a:endParaRPr lang="en-US" dirty="0">
              <a:solidFill>
                <a:srgbClr val="004386">
                  <a:shade val="50000"/>
                  <a:satMod val="20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Tree>
    <p:extLst>
      <p:ext uri="{BB962C8B-B14F-4D97-AF65-F5344CB8AC3E}">
        <p14:creationId xmlns:p14="http://schemas.microsoft.com/office/powerpoint/2010/main" val="285752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Date Placeholder 1"/>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3" name="Footer Placeholder 2"/>
          <p:cNvSpPr>
            <a:spLocks noGrp="1"/>
          </p:cNvSpPr>
          <p:nvPr>
            <p:ph type="ftr" sz="quarter" idx="11"/>
          </p:nvPr>
        </p:nvSpPr>
        <p:spPr/>
        <p:txBody>
          <a:bodyPr/>
          <a:lstStyle/>
          <a:p>
            <a:endParaRPr lang="en-US" dirty="0">
              <a:solidFill>
                <a:srgbClr val="004386">
                  <a:shade val="50000"/>
                  <a:satMod val="200000"/>
                </a:srgb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1027169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2"/>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6" name="Footer Placeholder 5"/>
          <p:cNvSpPr>
            <a:spLocks noGrp="1"/>
          </p:cNvSpPr>
          <p:nvPr>
            <p:ph type="ftr" sz="quarter" idx="11"/>
          </p:nvPr>
        </p:nvSpPr>
        <p:spPr/>
        <p:txBody>
          <a:bodyPr/>
          <a:lstStyle/>
          <a:p>
            <a:endParaRPr lang="en-US" dirty="0">
              <a:solidFill>
                <a:srgbClr val="004386">
                  <a:shade val="50000"/>
                  <a:satMod val="20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Tree>
    <p:extLst>
      <p:ext uri="{BB962C8B-B14F-4D97-AF65-F5344CB8AC3E}">
        <p14:creationId xmlns:p14="http://schemas.microsoft.com/office/powerpoint/2010/main" val="248410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6"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Oval 7"/>
          <p:cNvSpPr/>
          <p:nvPr/>
        </p:nvSpPr>
        <p:spPr>
          <a:xfrm>
            <a:off x="168817" y="21104"/>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Rectangle 11"/>
          <p:cNvSpPr/>
          <p:nvPr/>
        </p:nvSpPr>
        <p:spPr>
          <a:xfrm>
            <a:off x="101287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6DFF08F-DC6B-4601-B491-B0F83F6DD2DA}" type="datetimeFigureOut">
              <a:rPr lang="en-US" smtClean="0">
                <a:solidFill>
                  <a:srgbClr val="004386">
                    <a:shade val="50000"/>
                    <a:satMod val="200000"/>
                  </a:srgbClr>
                </a:solidFill>
              </a:rPr>
              <a:pPr/>
              <a:t>10/18/2023</a:t>
            </a:fld>
            <a:endParaRPr lang="en-US" dirty="0">
              <a:solidFill>
                <a:srgbClr val="004386">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solidFill>
                <a:srgbClr val="004386">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FAB73BC-B049-4115-A692-8D63A059BFB8}" type="slidenum">
              <a:rPr lang="en-US" smtClean="0">
                <a:solidFill>
                  <a:srgbClr val="004386">
                    <a:shade val="50000"/>
                    <a:satMod val="200000"/>
                  </a:srgbClr>
                </a:solidFill>
              </a:rPr>
              <a:pPr/>
              <a:t>‹#›</a:t>
            </a:fld>
            <a:endParaRPr lang="en-US" dirty="0">
              <a:solidFill>
                <a:srgbClr val="004386">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66795865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anada.ca/content/dam/phac-aspc/images/services/publications/diseases-conditions/dementia-strategy/National%20Dementia%20Strategy_ENG.pd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libguides.tru.ca/melissa"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tru.ca/library.html"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libguides.tru.ca/melissa" TargetMode="External"/><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3268" y="2421485"/>
            <a:ext cx="7443259"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800"/>
              </a:spcBef>
              <a:spcAft>
                <a:spcPts val="0"/>
              </a:spcAft>
              <a:buClrTx/>
              <a:buSzTx/>
              <a:buFontTx/>
              <a:buNone/>
              <a:tabLst/>
              <a:defRPr/>
            </a:pPr>
            <a:r>
              <a:rPr kumimoji="0" lang="en-US" sz="5400" b="0" i="1" u="none" strike="noStrike" kern="1200" cap="none" spc="0" normalizeH="0" baseline="0" noProof="0" dirty="0">
                <a:ln>
                  <a:noFill/>
                </a:ln>
                <a:solidFill>
                  <a:srgbClr val="C47500"/>
                </a:solidFill>
                <a:effectLst/>
                <a:uLnTx/>
                <a:uFillTx/>
                <a:latin typeface="Arial Rounded MT Bold"/>
                <a:ea typeface="+mn-ea"/>
                <a:cs typeface="+mn-cs"/>
              </a:rPr>
              <a:t>A</a:t>
            </a:r>
            <a:r>
              <a:rPr kumimoji="0" lang="en-US" sz="4000" b="0" i="1" u="none" strike="noStrike" kern="1200" cap="none" spc="0" normalizeH="0" baseline="0" noProof="0" dirty="0">
                <a:ln>
                  <a:noFill/>
                </a:ln>
                <a:solidFill>
                  <a:prstClr val="black"/>
                </a:solidFill>
                <a:effectLst/>
                <a:uLnTx/>
                <a:uFillTx/>
                <a:latin typeface="Arial Rounded MT Bold"/>
                <a:ea typeface="+mn-ea"/>
                <a:cs typeface="+mn-cs"/>
              </a:rPr>
              <a:t>merican</a:t>
            </a:r>
            <a:br>
              <a:rPr kumimoji="0" lang="en-US" sz="4000" b="0" i="1" u="none" strike="noStrike" kern="1200" cap="none" spc="0" normalizeH="0" baseline="0" noProof="0" dirty="0">
                <a:ln>
                  <a:noFill/>
                </a:ln>
                <a:solidFill>
                  <a:srgbClr val="006BB4"/>
                </a:solidFill>
                <a:effectLst/>
                <a:uLnTx/>
                <a:uFillTx/>
                <a:latin typeface="Arial Rounded MT Bold"/>
                <a:ea typeface="+mn-ea"/>
                <a:cs typeface="+mn-cs"/>
              </a:rPr>
            </a:br>
            <a:r>
              <a:rPr kumimoji="0" lang="en-US" sz="5400" b="0" i="1" u="none" strike="noStrike" kern="1200" cap="none" spc="0" normalizeH="0" baseline="0" noProof="0" dirty="0">
                <a:ln>
                  <a:noFill/>
                </a:ln>
                <a:solidFill>
                  <a:srgbClr val="C47500"/>
                </a:solidFill>
                <a:effectLst/>
                <a:uLnTx/>
                <a:uFillTx/>
                <a:latin typeface="Arial Rounded MT Bold"/>
                <a:ea typeface="+mn-ea"/>
                <a:cs typeface="+mn-cs"/>
              </a:rPr>
              <a:t>P</a:t>
            </a:r>
            <a:r>
              <a:rPr kumimoji="0" lang="en-US" sz="4000" b="0" i="1" u="none" strike="noStrike" kern="1200" cap="none" spc="0" normalizeH="0" baseline="0" noProof="0" dirty="0">
                <a:ln>
                  <a:noFill/>
                </a:ln>
                <a:solidFill>
                  <a:prstClr val="black"/>
                </a:solidFill>
                <a:effectLst/>
                <a:uLnTx/>
                <a:uFillTx/>
                <a:latin typeface="Arial Rounded MT Bold"/>
                <a:ea typeface="+mn-ea"/>
                <a:cs typeface="+mn-cs"/>
              </a:rPr>
              <a:t>sychological</a:t>
            </a:r>
            <a:r>
              <a:rPr kumimoji="0" lang="en-US" sz="4000" b="0" i="1" u="none" strike="noStrike" kern="1200" cap="none" spc="0" normalizeH="0" baseline="0" noProof="0" dirty="0">
                <a:ln>
                  <a:noFill/>
                </a:ln>
                <a:solidFill>
                  <a:srgbClr val="006BB4"/>
                </a:solidFill>
                <a:effectLst/>
                <a:uLnTx/>
                <a:uFillTx/>
                <a:latin typeface="Arial Rounded MT Bold"/>
                <a:ea typeface="+mn-ea"/>
                <a:cs typeface="+mn-cs"/>
              </a:rPr>
              <a:t> </a:t>
            </a:r>
            <a:br>
              <a:rPr kumimoji="0" lang="en-US" sz="4000" b="0" i="1" u="none" strike="noStrike" kern="1200" cap="none" spc="0" normalizeH="0" baseline="0" noProof="0" dirty="0">
                <a:ln>
                  <a:noFill/>
                </a:ln>
                <a:solidFill>
                  <a:srgbClr val="006BB4"/>
                </a:solidFill>
                <a:effectLst/>
                <a:uLnTx/>
                <a:uFillTx/>
                <a:latin typeface="Arial Rounded MT Bold"/>
                <a:ea typeface="+mn-ea"/>
                <a:cs typeface="+mn-cs"/>
              </a:rPr>
            </a:br>
            <a:r>
              <a:rPr kumimoji="0" lang="en-US" sz="6000" b="0" i="1" u="none" strike="noStrike" kern="1200" cap="none" spc="0" normalizeH="0" baseline="0" noProof="0" dirty="0">
                <a:ln>
                  <a:noFill/>
                </a:ln>
                <a:solidFill>
                  <a:srgbClr val="C47500"/>
                </a:solidFill>
                <a:effectLst/>
                <a:uLnTx/>
                <a:uFillTx/>
                <a:latin typeface="Arial Rounded MT Bold"/>
                <a:ea typeface="+mn-ea"/>
                <a:cs typeface="+mn-cs"/>
              </a:rPr>
              <a:t>A</a:t>
            </a:r>
            <a:r>
              <a:rPr kumimoji="0" lang="en-US" sz="4000" b="0" i="1" u="none" strike="noStrike" kern="1200" cap="none" spc="0" normalizeH="0" baseline="0" noProof="0" dirty="0">
                <a:ln>
                  <a:noFill/>
                </a:ln>
                <a:solidFill>
                  <a:prstClr val="black"/>
                </a:solidFill>
                <a:effectLst/>
                <a:uLnTx/>
                <a:uFillTx/>
                <a:latin typeface="Arial Rounded MT Bold"/>
                <a:ea typeface="+mn-ea"/>
                <a:cs typeface="+mn-cs"/>
              </a:rPr>
              <a:t>ssociation</a:t>
            </a:r>
            <a:endParaRPr kumimoji="0" lang="en-US" sz="4000" b="0" i="0" u="none" strike="noStrike" kern="1200" cap="none" spc="0" normalizeH="0" baseline="0" noProof="0" dirty="0">
              <a:ln>
                <a:noFill/>
              </a:ln>
              <a:solidFill>
                <a:srgbClr val="006BB4"/>
              </a:solidFill>
              <a:effectLst/>
              <a:uLnTx/>
              <a:uFillTx/>
              <a:latin typeface="Arial Rounded MT Bold"/>
              <a:ea typeface="+mn-ea"/>
              <a:cs typeface="+mn-cs"/>
            </a:endParaRPr>
          </a:p>
        </p:txBody>
      </p:sp>
      <p:sp>
        <p:nvSpPr>
          <p:cNvPr id="2" name="TextBox 1"/>
          <p:cNvSpPr txBox="1"/>
          <p:nvPr/>
        </p:nvSpPr>
        <p:spPr>
          <a:xfrm>
            <a:off x="1293268" y="948969"/>
            <a:ext cx="4329641"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Rounded MT Bold"/>
                <a:ea typeface="+mn-ea"/>
                <a:cs typeface="+mn-cs"/>
              </a:rPr>
              <a:t>APA Style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Rounded MT Bold"/>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912" y="2059870"/>
            <a:ext cx="2528540" cy="3400886"/>
          </a:xfrm>
          <a:prstGeom prst="rect">
            <a:avLst/>
          </a:prstGeom>
        </p:spPr>
      </p:pic>
    </p:spTree>
    <p:extLst>
      <p:ext uri="{BB962C8B-B14F-4D97-AF65-F5344CB8AC3E}">
        <p14:creationId xmlns:p14="http://schemas.microsoft.com/office/powerpoint/2010/main" val="1457943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704CDC-ED82-48AB-99C2-D6CC867E8E2E}"/>
              </a:ext>
            </a:extLst>
          </p:cNvPr>
          <p:cNvPicPr>
            <a:picLocks noChangeAspect="1"/>
          </p:cNvPicPr>
          <p:nvPr/>
        </p:nvPicPr>
        <p:blipFill rotWithShape="1">
          <a:blip r:embed="rId3"/>
          <a:srcRect l="498" t="-188" r="363" b="650"/>
          <a:stretch/>
        </p:blipFill>
        <p:spPr>
          <a:xfrm>
            <a:off x="1057321" y="1385888"/>
            <a:ext cx="7029358" cy="5472112"/>
          </a:xfrm>
          <a:prstGeom prst="rect">
            <a:avLst/>
          </a:prstGeom>
          <a:ln w="12700">
            <a:solidFill>
              <a:schemeClr val="tx1"/>
            </a:solidFill>
          </a:ln>
        </p:spPr>
      </p:pic>
      <p:sp>
        <p:nvSpPr>
          <p:cNvPr id="3" name="TextBox 2">
            <a:extLst>
              <a:ext uri="{FF2B5EF4-FFF2-40B4-BE49-F238E27FC236}">
                <a16:creationId xmlns:a16="http://schemas.microsoft.com/office/drawing/2014/main" id="{BC029ADB-E066-496A-A7F8-CD4CB6DC7889}"/>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2103468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069975"/>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MacDonald, J. M., &amp; Barrett, D. (2016). Companion animals and well-being in palliative care nursing: A literature review.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Journal of Clinical Nursing, 25</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300-310. https://doi.org/10.1111/jocn.13022</a:t>
            </a:r>
          </a:p>
        </p:txBody>
      </p:sp>
      <p:sp>
        <p:nvSpPr>
          <p:cNvPr id="2" name="TextBox 1">
            <a:extLst>
              <a:ext uri="{FF2B5EF4-FFF2-40B4-BE49-F238E27FC236}">
                <a16:creationId xmlns:a16="http://schemas.microsoft.com/office/drawing/2014/main" id="{D4843479-E7CF-46CC-8925-48BB2B67A9FC}"/>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3105788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069975"/>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MacDonald, J. M., &amp; Barrett, D.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(2016). Companion animals and well-being in palliative care nursing: A literature review.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Journal of Clinical Nursing, 25</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300-310. https://doi.org/10.1111/jocn.13022</a:t>
            </a:r>
          </a:p>
        </p:txBody>
      </p:sp>
      <p:sp>
        <p:nvSpPr>
          <p:cNvPr id="2" name="TextBox 1">
            <a:extLst>
              <a:ext uri="{FF2B5EF4-FFF2-40B4-BE49-F238E27FC236}">
                <a16:creationId xmlns:a16="http://schemas.microsoft.com/office/drawing/2014/main" id="{D4843479-E7CF-46CC-8925-48BB2B67A9FC}"/>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47201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069975"/>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MacDonald, J. M., &amp; Barrett, D.</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(2016).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Companion animals and well-being in palliative care nursing: A literature review.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Journal of Clinical Nursing, 25</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300-310. https://doi.org/10.1111/jocn.13022</a:t>
            </a:r>
          </a:p>
        </p:txBody>
      </p:sp>
      <p:sp>
        <p:nvSpPr>
          <p:cNvPr id="2" name="TextBox 1">
            <a:extLst>
              <a:ext uri="{FF2B5EF4-FFF2-40B4-BE49-F238E27FC236}">
                <a16:creationId xmlns:a16="http://schemas.microsoft.com/office/drawing/2014/main" id="{D4843479-E7CF-46CC-8925-48BB2B67A9FC}"/>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87444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069975"/>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MacDonald, J. M., &amp; Barrett, D.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(2016). </a:t>
            </a:r>
            <a:r>
              <a:rPr kumimoji="0" lang="en-US" sz="25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Companion animals and well-being in palliative care nursing: A literature review.</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Journal of Clinical Nursing, 25</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300-310. https://doi.org/10.1111/jocn.13022</a:t>
            </a:r>
          </a:p>
        </p:txBody>
      </p:sp>
      <p:sp>
        <p:nvSpPr>
          <p:cNvPr id="2" name="TextBox 1">
            <a:extLst>
              <a:ext uri="{FF2B5EF4-FFF2-40B4-BE49-F238E27FC236}">
                <a16:creationId xmlns:a16="http://schemas.microsoft.com/office/drawing/2014/main" id="{D4843479-E7CF-46CC-8925-48BB2B67A9FC}"/>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3338101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069975"/>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MacDonald, J. M., &amp; Barrett, D.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(2016). </a:t>
            </a:r>
            <a:r>
              <a:rPr kumimoji="0" lang="en-US" sz="25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Companion animals and well-being in palliative care nursing: A literature review.</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1"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Journal of Clinical Nursing, 25</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(3-4), 300-310.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https://doi.org/10.1111/jocn.13022</a:t>
            </a:r>
          </a:p>
        </p:txBody>
      </p:sp>
      <p:sp>
        <p:nvSpPr>
          <p:cNvPr id="2" name="TextBox 1">
            <a:extLst>
              <a:ext uri="{FF2B5EF4-FFF2-40B4-BE49-F238E27FC236}">
                <a16:creationId xmlns:a16="http://schemas.microsoft.com/office/drawing/2014/main" id="{D4843479-E7CF-46CC-8925-48BB2B67A9FC}"/>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222847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95798" y="157890"/>
            <a:ext cx="7498080" cy="881860"/>
          </a:xfrm>
        </p:spPr>
        <p:txBody>
          <a:bodyPr>
            <a:normAutofit/>
          </a:bodyPr>
          <a:lstStyle/>
          <a:p>
            <a:r>
              <a:rPr lang="en-US" b="1" dirty="0"/>
              <a:t>Issues &amp; Volumes:</a:t>
            </a:r>
            <a:endParaRPr lang="en-CA" b="1" dirty="0"/>
          </a:p>
        </p:txBody>
      </p:sp>
      <p:sp>
        <p:nvSpPr>
          <p:cNvPr id="3" name="TextBox 2"/>
          <p:cNvSpPr txBox="1"/>
          <p:nvPr/>
        </p:nvSpPr>
        <p:spPr>
          <a:xfrm>
            <a:off x="1169938" y="1209228"/>
            <a:ext cx="742394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An </a:t>
            </a:r>
            <a:r>
              <a:rPr kumimoji="0" lang="en-US" sz="3600" b="1" i="0" u="none" strike="noStrike" kern="1200" cap="none" spc="0" normalizeH="0" baseline="0" noProof="0" dirty="0">
                <a:ln>
                  <a:noFill/>
                </a:ln>
                <a:solidFill>
                  <a:prstClr val="black"/>
                </a:solidFill>
                <a:effectLst/>
                <a:uLnTx/>
                <a:uFillTx/>
                <a:latin typeface="Arial Rounded MT Bold"/>
                <a:ea typeface="+mn-ea"/>
                <a:cs typeface="+mn-cs"/>
              </a:rPr>
              <a:t>issue</a:t>
            </a: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 is a single publication of a journal:</a:t>
            </a:r>
          </a:p>
        </p:txBody>
      </p:sp>
      <p:sp>
        <p:nvSpPr>
          <p:cNvPr id="5" name="TextBox 4"/>
          <p:cNvSpPr txBox="1"/>
          <p:nvPr/>
        </p:nvSpPr>
        <p:spPr>
          <a:xfrm>
            <a:off x="1355290" y="3058173"/>
            <a:ext cx="7646607"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Arial Rounded MT Bold"/>
                <a:ea typeface="+mn-ea"/>
                <a:cs typeface="+mn-cs"/>
              </a:rPr>
              <a:t>A </a:t>
            </a:r>
            <a:r>
              <a:rPr kumimoji="0" lang="en-US" sz="3600" b="1" i="0" u="none" strike="noStrike" kern="1200" cap="none" spc="-100" normalizeH="0" baseline="0" noProof="0" dirty="0">
                <a:ln>
                  <a:noFill/>
                </a:ln>
                <a:solidFill>
                  <a:prstClr val="black"/>
                </a:solidFill>
                <a:effectLst/>
                <a:uLnTx/>
                <a:uFillTx/>
                <a:latin typeface="Arial Rounded MT Bold"/>
                <a:ea typeface="+mn-ea"/>
                <a:cs typeface="+mn-cs"/>
              </a:rPr>
              <a:t>volume</a:t>
            </a:r>
            <a:r>
              <a:rPr kumimoji="0" lang="en-US" sz="3600" b="0" i="0" u="none" strike="noStrike" kern="1200" cap="none" spc="-100" normalizeH="0" baseline="0" noProof="0" dirty="0">
                <a:ln>
                  <a:noFill/>
                </a:ln>
                <a:solidFill>
                  <a:prstClr val="black"/>
                </a:solidFill>
                <a:effectLst/>
                <a:uLnTx/>
                <a:uFillTx/>
                <a:latin typeface="Arial Rounded MT Bold"/>
                <a:ea typeface="+mn-ea"/>
                <a:cs typeface="+mn-cs"/>
              </a:rPr>
              <a:t> is made up of all of the issues that are published in a calendar year: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3600" b="0" i="0" u="none" strike="noStrike" kern="1200" cap="none" spc="0" normalizeH="0" baseline="0" noProof="0" dirty="0">
              <a:ln>
                <a:noFill/>
              </a:ln>
              <a:solidFill>
                <a:prstClr val="black"/>
              </a:solidFill>
              <a:effectLst/>
              <a:uLnTx/>
              <a:uFillTx/>
              <a:latin typeface="Arial Rounded MT Bold"/>
              <a:ea typeface="+mn-ea"/>
              <a:cs typeface="+mn-cs"/>
            </a:endParaRPr>
          </a:p>
        </p:txBody>
      </p:sp>
      <p:pic>
        <p:nvPicPr>
          <p:cNvPr id="24" name="Picture 4" descr="http://jenmccleary.com/wp-content/uploads/2011/12/Plant-Scie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212" y="1955917"/>
            <a:ext cx="547651" cy="9072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jenmccleary.com/wp-content/uploads/2011/12/Plant-Scie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039" y="4318736"/>
            <a:ext cx="547651" cy="9072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jenmccleary.com/wp-content/uploads/2011/12/Plant-Scie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439" y="4471136"/>
            <a:ext cx="547651" cy="9072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jenmccleary.com/wp-content/uploads/2011/12/Plant-Scie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839" y="4623536"/>
            <a:ext cx="547651" cy="9072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jenmccleary.com/wp-content/uploads/2011/12/Plant-Scie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239" y="4775936"/>
            <a:ext cx="547651" cy="9072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jenmccleary.com/wp-content/uploads/2011/12/Plant-Scie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639" y="4928336"/>
            <a:ext cx="547651" cy="90728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ttp://jenmccleary.com/wp-content/uploads/2011/12/Plant-Scien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039" y="5080736"/>
            <a:ext cx="547651" cy="90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7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anim calcmode="lin" valueType="num">
                                      <p:cBhvr>
                                        <p:cTn id="29" dur="1000" fill="hold"/>
                                        <p:tgtEl>
                                          <p:spTgt spid="49"/>
                                        </p:tgtEl>
                                        <p:attrNameLst>
                                          <p:attrName>ppt_x</p:attrName>
                                        </p:attrNameLst>
                                      </p:cBhvr>
                                      <p:tavLst>
                                        <p:tav tm="0">
                                          <p:val>
                                            <p:strVal val="#ppt_x"/>
                                          </p:val>
                                        </p:tav>
                                        <p:tav tm="100000">
                                          <p:val>
                                            <p:strVal val="#ppt_x"/>
                                          </p:val>
                                        </p:tav>
                                      </p:tavLst>
                                    </p:anim>
                                    <p:anim calcmode="lin" valueType="num">
                                      <p:cBhvr>
                                        <p:cTn id="3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anim calcmode="lin" valueType="num">
                                      <p:cBhvr>
                                        <p:cTn id="36" dur="1000" fill="hold"/>
                                        <p:tgtEl>
                                          <p:spTgt spid="50"/>
                                        </p:tgtEl>
                                        <p:attrNameLst>
                                          <p:attrName>ppt_x</p:attrName>
                                        </p:attrNameLst>
                                      </p:cBhvr>
                                      <p:tavLst>
                                        <p:tav tm="0">
                                          <p:val>
                                            <p:strVal val="#ppt_x"/>
                                          </p:val>
                                        </p:tav>
                                        <p:tav tm="100000">
                                          <p:val>
                                            <p:strVal val="#ppt_x"/>
                                          </p:val>
                                        </p:tav>
                                      </p:tavLst>
                                    </p:anim>
                                    <p:anim calcmode="lin" valueType="num">
                                      <p:cBhvr>
                                        <p:cTn id="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1000"/>
                                        <p:tgtEl>
                                          <p:spTgt spid="53"/>
                                        </p:tgtEl>
                                      </p:cBhvr>
                                    </p:animEffect>
                                    <p:anim calcmode="lin" valueType="num">
                                      <p:cBhvr>
                                        <p:cTn id="57" dur="1000" fill="hold"/>
                                        <p:tgtEl>
                                          <p:spTgt spid="53"/>
                                        </p:tgtEl>
                                        <p:attrNameLst>
                                          <p:attrName>ppt_x</p:attrName>
                                        </p:attrNameLst>
                                      </p:cBhvr>
                                      <p:tavLst>
                                        <p:tav tm="0">
                                          <p:val>
                                            <p:strVal val="#ppt_x"/>
                                          </p:val>
                                        </p:tav>
                                        <p:tav tm="100000">
                                          <p:val>
                                            <p:strVal val="#ppt_x"/>
                                          </p:val>
                                        </p:tav>
                                      </p:tavLst>
                                    </p:anim>
                                    <p:anim calcmode="lin" valueType="num">
                                      <p:cBhvr>
                                        <p:cTn id="5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1000"/>
                                        <p:tgtEl>
                                          <p:spTgt spid="54"/>
                                        </p:tgtEl>
                                      </p:cBhvr>
                                    </p:animEffect>
                                    <p:anim calcmode="lin" valueType="num">
                                      <p:cBhvr>
                                        <p:cTn id="64" dur="1000" fill="hold"/>
                                        <p:tgtEl>
                                          <p:spTgt spid="54"/>
                                        </p:tgtEl>
                                        <p:attrNameLst>
                                          <p:attrName>ppt_x</p:attrName>
                                        </p:attrNameLst>
                                      </p:cBhvr>
                                      <p:tavLst>
                                        <p:tav tm="0">
                                          <p:val>
                                            <p:strVal val="#ppt_x"/>
                                          </p:val>
                                        </p:tav>
                                        <p:tav tm="100000">
                                          <p:val>
                                            <p:strVal val="#ppt_x"/>
                                          </p:val>
                                        </p:tav>
                                      </p:tavLst>
                                    </p:anim>
                                    <p:anim calcmode="lin" valueType="num">
                                      <p:cBhvr>
                                        <p:cTn id="6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546100"/>
            <a:ext cx="6968359"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p:txBody>
      </p:sp>
      <p:pic>
        <p:nvPicPr>
          <p:cNvPr id="1026" name="Picture 2" descr="C:\Users\MSVENDSEN\AppData\Local\Microsoft\Windows\Temporary Internet Files\Content.Outlook\LEV8XPJJ\photo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654" y="772509"/>
            <a:ext cx="7378262" cy="553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2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069975"/>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MacDonald, J. M., &amp; Barrett, D.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(2016). </a:t>
            </a:r>
            <a:r>
              <a:rPr kumimoji="0" lang="en-US" sz="25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Companion animals and well-being in palliative care nursing: A literature review.</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1"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Journal of Clinical Nursing, 25</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(3-4), 300-310.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https://doi.org/10.1111/jocn.13022</a:t>
            </a:r>
          </a:p>
        </p:txBody>
      </p:sp>
      <p:sp>
        <p:nvSpPr>
          <p:cNvPr id="2" name="TextBox 1">
            <a:extLst>
              <a:ext uri="{FF2B5EF4-FFF2-40B4-BE49-F238E27FC236}">
                <a16:creationId xmlns:a16="http://schemas.microsoft.com/office/drawing/2014/main" id="{D4843479-E7CF-46CC-8925-48BB2B67A9FC}"/>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686649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069975"/>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MacDonald, J. M., &amp; Barrett, D.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(2016). </a:t>
            </a:r>
            <a:r>
              <a:rPr kumimoji="0" lang="en-US" sz="25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Companion animals and well-being in palliative care nursing: A literature review.</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1"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Journal of Clinical Nursing, 25</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(3-4), 300-310. </a:t>
            </a:r>
            <a:r>
              <a:rPr kumimoji="0" lang="en-US"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https://doi.org/10.1111/jocn.13022</a:t>
            </a:r>
          </a:p>
        </p:txBody>
      </p:sp>
      <p:sp>
        <p:nvSpPr>
          <p:cNvPr id="2" name="TextBox 1">
            <a:extLst>
              <a:ext uri="{FF2B5EF4-FFF2-40B4-BE49-F238E27FC236}">
                <a16:creationId xmlns:a16="http://schemas.microsoft.com/office/drawing/2014/main" id="{D4843479-E7CF-46CC-8925-48BB2B67A9FC}"/>
              </a:ext>
            </a:extLst>
          </p:cNvPr>
          <p:cNvSpPr txBox="1"/>
          <p:nvPr/>
        </p:nvSpPr>
        <p:spPr>
          <a:xfrm>
            <a:off x="1014412" y="310638"/>
            <a:ext cx="3043238"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Article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979680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5818" y="2089078"/>
            <a:ext cx="7712364"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rial Rounded MT Bold"/>
                <a:ea typeface="+mn-ea"/>
                <a:cs typeface="+mn-cs"/>
              </a:rPr>
              <a:t>Citing Sources in APA Style</a:t>
            </a:r>
            <a:endParaRPr kumimoji="0" lang="en-CA" sz="7200" b="0" i="0" u="none" strike="noStrike" kern="1200" cap="none" spc="0" normalizeH="0" baseline="0" noProof="0" dirty="0">
              <a:ln>
                <a:noFill/>
              </a:ln>
              <a:solidFill>
                <a:prstClr val="white"/>
              </a:solidFill>
              <a:effectLst/>
              <a:uLnTx/>
              <a:uFillTx/>
              <a:latin typeface="Arial Rounded MT Bold"/>
              <a:ea typeface="+mn-ea"/>
              <a:cs typeface="+mn-cs"/>
            </a:endParaRPr>
          </a:p>
        </p:txBody>
      </p:sp>
    </p:spTree>
    <p:extLst>
      <p:ext uri="{BB962C8B-B14F-4D97-AF65-F5344CB8AC3E}">
        <p14:creationId xmlns:p14="http://schemas.microsoft.com/office/powerpoint/2010/main" val="3918789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43CB26-C887-44F3-BDA2-947F898903DB}"/>
              </a:ext>
            </a:extLst>
          </p:cNvPr>
          <p:cNvPicPr>
            <a:picLocks noChangeAspect="1"/>
          </p:cNvPicPr>
          <p:nvPr/>
        </p:nvPicPr>
        <p:blipFill rotWithShape="1">
          <a:blip r:embed="rId3"/>
          <a:srcRect l="1781" r="1559" b="1089"/>
          <a:stretch/>
        </p:blipFill>
        <p:spPr>
          <a:xfrm>
            <a:off x="4798886" y="1071564"/>
            <a:ext cx="3822754" cy="5600702"/>
          </a:xfrm>
          <a:prstGeom prst="rect">
            <a:avLst/>
          </a:prstGeom>
          <a:ln w="3175">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B5F923A-26CE-48D7-BA11-7A64B166D352}"/>
              </a:ext>
            </a:extLst>
          </p:cNvPr>
          <p:cNvPicPr>
            <a:picLocks noChangeAspect="1"/>
          </p:cNvPicPr>
          <p:nvPr/>
        </p:nvPicPr>
        <p:blipFill rotWithShape="1">
          <a:blip r:embed="rId4"/>
          <a:srcRect l="1411" t="1130" r="3227" b="1"/>
          <a:stretch/>
        </p:blipFill>
        <p:spPr>
          <a:xfrm>
            <a:off x="1014412" y="1071564"/>
            <a:ext cx="3784474" cy="5600701"/>
          </a:xfrm>
          <a:prstGeom prst="rect">
            <a:avLst/>
          </a:prstGeom>
          <a:ln w="3175">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5A56D79D-69F7-489C-ABA6-BE5549EE6E79}"/>
              </a:ext>
            </a:extLst>
          </p:cNvPr>
          <p:cNvSpPr txBox="1"/>
          <p:nvPr/>
        </p:nvSpPr>
        <p:spPr>
          <a:xfrm>
            <a:off x="1014412" y="310638"/>
            <a:ext cx="295971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 Chapter </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4008279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259009"/>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Quell, T. T. (2015). Animal assisted care.  In M. W. </a:t>
            </a:r>
            <a:r>
              <a:rPr kumimoji="0" lang="en-US"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Kazer</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&amp; K. Murphy (Eds.),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Nursing case studies on improving health-related quality of life in older adults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(pp. 109-118)</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Springer.</a:t>
            </a:r>
          </a:p>
        </p:txBody>
      </p:sp>
      <p:sp>
        <p:nvSpPr>
          <p:cNvPr id="6" name="TextBox 5">
            <a:extLst>
              <a:ext uri="{FF2B5EF4-FFF2-40B4-BE49-F238E27FC236}">
                <a16:creationId xmlns:a16="http://schemas.microsoft.com/office/drawing/2014/main" id="{117DB54F-A669-45A2-9D48-C385D3FDFB27}"/>
              </a:ext>
            </a:extLst>
          </p:cNvPr>
          <p:cNvSpPr txBox="1"/>
          <p:nvPr/>
        </p:nvSpPr>
        <p:spPr>
          <a:xfrm>
            <a:off x="1014412" y="310638"/>
            <a:ext cx="295971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 Chapter </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363495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259009"/>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Quell, T. T.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(2015). Animal assisted care.  In M. W. </a:t>
            </a:r>
            <a:r>
              <a:rPr kumimoji="0" lang="en-US"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Kazer</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&amp; K. Murphy (Eds.),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Nursing case studies on improving health-related quality of life in older adults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(pp. 109-118)</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Springer.</a:t>
            </a:r>
          </a:p>
        </p:txBody>
      </p:sp>
      <p:sp>
        <p:nvSpPr>
          <p:cNvPr id="6" name="TextBox 5">
            <a:extLst>
              <a:ext uri="{FF2B5EF4-FFF2-40B4-BE49-F238E27FC236}">
                <a16:creationId xmlns:a16="http://schemas.microsoft.com/office/drawing/2014/main" id="{117DB54F-A669-45A2-9D48-C385D3FDFB27}"/>
              </a:ext>
            </a:extLst>
          </p:cNvPr>
          <p:cNvSpPr txBox="1"/>
          <p:nvPr/>
        </p:nvSpPr>
        <p:spPr>
          <a:xfrm>
            <a:off x="1014412" y="310638"/>
            <a:ext cx="295971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 Chapter </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308497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259009"/>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Quell, T. T.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(2015).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Animal assisted care.  In M. W. </a:t>
            </a:r>
            <a:r>
              <a:rPr kumimoji="0" lang="en-US"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Kazer</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&amp; K. Murphy (Eds.),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Nursing case studies on improving health-related quality of life in older adults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(pp. 109-118)</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Springer.</a:t>
            </a:r>
          </a:p>
        </p:txBody>
      </p:sp>
      <p:sp>
        <p:nvSpPr>
          <p:cNvPr id="6" name="TextBox 5">
            <a:extLst>
              <a:ext uri="{FF2B5EF4-FFF2-40B4-BE49-F238E27FC236}">
                <a16:creationId xmlns:a16="http://schemas.microsoft.com/office/drawing/2014/main" id="{117DB54F-A669-45A2-9D48-C385D3FDFB27}"/>
              </a:ext>
            </a:extLst>
          </p:cNvPr>
          <p:cNvSpPr txBox="1"/>
          <p:nvPr/>
        </p:nvSpPr>
        <p:spPr>
          <a:xfrm>
            <a:off x="1014412" y="310638"/>
            <a:ext cx="295971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 Chapter </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2722861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259009"/>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Quell, T. T.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(2015). </a:t>
            </a:r>
            <a:r>
              <a:rPr kumimoji="0" lang="en-US" sz="25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Animal assisted care.</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M. W. </a:t>
            </a:r>
            <a:r>
              <a:rPr kumimoji="0" lang="en-US"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Kazer</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&amp; K. Murphy (Eds.), </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Nursing case studies on improving health-related quality of life in older adults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(pp. 109-118)</a:t>
            </a:r>
            <a:r>
              <a:rPr kumimoji="0" lang="en-US"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Springer.</a:t>
            </a:r>
          </a:p>
        </p:txBody>
      </p:sp>
      <p:sp>
        <p:nvSpPr>
          <p:cNvPr id="6" name="TextBox 5">
            <a:extLst>
              <a:ext uri="{FF2B5EF4-FFF2-40B4-BE49-F238E27FC236}">
                <a16:creationId xmlns:a16="http://schemas.microsoft.com/office/drawing/2014/main" id="{117DB54F-A669-45A2-9D48-C385D3FDFB27}"/>
              </a:ext>
            </a:extLst>
          </p:cNvPr>
          <p:cNvSpPr txBox="1"/>
          <p:nvPr/>
        </p:nvSpPr>
        <p:spPr>
          <a:xfrm>
            <a:off x="1014412" y="310638"/>
            <a:ext cx="295971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 Chapter </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863068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259009"/>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Quell, T. T.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(2015). </a:t>
            </a:r>
            <a:r>
              <a:rPr kumimoji="0" lang="en-US" sz="25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Animal assisted care.</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In M. W. </a:t>
            </a:r>
            <a:r>
              <a:rPr kumimoji="0" lang="en-US" sz="2500" b="1" i="0" u="none" strike="noStrike" kern="1200" cap="none" spc="-1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Kazer</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&amp; K. Murphy (Eds.), </a:t>
            </a:r>
            <a:r>
              <a:rPr kumimoji="0" lang="en-US" sz="2500" b="1" i="1"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Nursing case studies on improving health-related quality of life in older adults </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(pp. 109-118)</a:t>
            </a:r>
            <a:r>
              <a:rPr kumimoji="0" lang="en-US" sz="2500" b="1" i="1"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Springer.</a:t>
            </a:r>
          </a:p>
        </p:txBody>
      </p:sp>
      <p:sp>
        <p:nvSpPr>
          <p:cNvPr id="6" name="TextBox 5">
            <a:extLst>
              <a:ext uri="{FF2B5EF4-FFF2-40B4-BE49-F238E27FC236}">
                <a16:creationId xmlns:a16="http://schemas.microsoft.com/office/drawing/2014/main" id="{117DB54F-A669-45A2-9D48-C385D3FDFB27}"/>
              </a:ext>
            </a:extLst>
          </p:cNvPr>
          <p:cNvSpPr txBox="1"/>
          <p:nvPr/>
        </p:nvSpPr>
        <p:spPr>
          <a:xfrm>
            <a:off x="1014412" y="310638"/>
            <a:ext cx="295971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 Chapter </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2439030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259009"/>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Quell, T. T. </a:t>
            </a:r>
            <a:r>
              <a:rPr kumimoji="0" lang="en-US"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(2015). </a:t>
            </a:r>
            <a:r>
              <a:rPr kumimoji="0" lang="en-US" sz="25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Animal assisted care.</a:t>
            </a:r>
            <a:r>
              <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In M. W. </a:t>
            </a:r>
            <a:r>
              <a:rPr kumimoji="0" lang="en-US" sz="2500" b="1" i="0" u="none" strike="noStrike" kern="1200" cap="none" spc="-1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Kazer</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&amp; K. Murphy (Eds.), </a:t>
            </a:r>
            <a:r>
              <a:rPr kumimoji="0" lang="en-US" sz="2500" b="1" i="1"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Nursing case studies on improving health-related quality of life in older adults </a:t>
            </a:r>
            <a:r>
              <a:rPr kumimoji="0" lang="en-US"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(pp. 109-118)</a:t>
            </a:r>
            <a:r>
              <a:rPr kumimoji="0" lang="en-US" sz="2500" b="1" i="1"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Springer.</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117DB54F-A669-45A2-9D48-C385D3FDFB27}"/>
              </a:ext>
            </a:extLst>
          </p:cNvPr>
          <p:cNvSpPr txBox="1"/>
          <p:nvPr/>
        </p:nvSpPr>
        <p:spPr>
          <a:xfrm>
            <a:off x="1014412" y="310638"/>
            <a:ext cx="295971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 Chapter </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3835228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08DA2-74FF-41AE-8E60-7B130E29624C}"/>
              </a:ext>
            </a:extLst>
          </p:cNvPr>
          <p:cNvPicPr>
            <a:picLocks noChangeAspect="1"/>
          </p:cNvPicPr>
          <p:nvPr/>
        </p:nvPicPr>
        <p:blipFill>
          <a:blip r:embed="rId3"/>
          <a:stretch>
            <a:fillRect/>
          </a:stretch>
        </p:blipFill>
        <p:spPr>
          <a:xfrm>
            <a:off x="1370538" y="1099682"/>
            <a:ext cx="6001812" cy="5758318"/>
          </a:xfrm>
          <a:prstGeom prst="rect">
            <a:avLst/>
          </a:prstGeom>
        </p:spPr>
      </p:pic>
      <p:sp>
        <p:nvSpPr>
          <p:cNvPr id="3" name="TextBox 2">
            <a:extLst>
              <a:ext uri="{FF2B5EF4-FFF2-40B4-BE49-F238E27FC236}">
                <a16:creationId xmlns:a16="http://schemas.microsoft.com/office/drawing/2014/main" id="{FB77B283-54F2-4050-A470-4E7540012AB1}"/>
              </a:ext>
            </a:extLst>
          </p:cNvPr>
          <p:cNvSpPr txBox="1"/>
          <p:nvPr/>
        </p:nvSpPr>
        <p:spPr>
          <a:xfrm>
            <a:off x="1014412" y="310638"/>
            <a:ext cx="20240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Webpage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585785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136650"/>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Chapman, S. (2020, January 10).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 therapy for older people in care homes: What’s the evidence?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Evidently Cochrane.  https://www.evidentlycochrane.net/pet-therapy</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310638"/>
            <a:ext cx="20240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Webpage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748198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136650"/>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Chapman, S.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(2020, January 10).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 therapy for older people in care homes: What’s the evidence?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Evidently Cochrane.  https://www.evidentlycochrane.net/pet-therapy</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310638"/>
            <a:ext cx="20240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Webpage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45965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8099" y="563786"/>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Rounded MT Bold"/>
                <a:ea typeface="+mn-ea"/>
                <a:cs typeface="+mn-cs"/>
              </a:rPr>
              <a:t>An APA citation consists of two parts</a:t>
            </a:r>
            <a:endParaRPr kumimoji="0" lang="en-CA" sz="3200" b="1"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5" name="TextBox 4"/>
          <p:cNvSpPr txBox="1"/>
          <p:nvPr/>
        </p:nvSpPr>
        <p:spPr>
          <a:xfrm>
            <a:off x="1248100" y="1546973"/>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Rounded MT Bold"/>
                <a:ea typeface="+mn-ea"/>
                <a:cs typeface="+mn-cs"/>
              </a:rPr>
              <a:t>In-text citation</a:t>
            </a:r>
            <a:endParaRPr kumimoji="0" lang="en-CA" sz="3200" b="1"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7" name="TextBox 6"/>
          <p:cNvSpPr txBox="1"/>
          <p:nvPr/>
        </p:nvSpPr>
        <p:spPr>
          <a:xfrm>
            <a:off x="1248103" y="3183220"/>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9" name="TextBox 8"/>
          <p:cNvSpPr txBox="1"/>
          <p:nvPr/>
        </p:nvSpPr>
        <p:spPr>
          <a:xfrm>
            <a:off x="1248098" y="3942304"/>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Rounded MT Bold"/>
                <a:ea typeface="+mn-ea"/>
                <a:cs typeface="+mn-cs"/>
              </a:rPr>
              <a:t>Reference</a:t>
            </a:r>
            <a:endParaRPr kumimoji="0" lang="en-CA" sz="3200" b="1"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10" name="TextBox 9"/>
          <p:cNvSpPr txBox="1"/>
          <p:nvPr/>
        </p:nvSpPr>
        <p:spPr>
          <a:xfrm>
            <a:off x="1191111" y="1905947"/>
            <a:ext cx="7895900" cy="148117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value that society places on manual labour has decreased over time </a:t>
            </a:r>
            <a:r>
              <a:rPr kumimoji="0" lang="en-US" sz="3200" b="1" i="0"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(Crawford, 2009)</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CA"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248098" y="4284109"/>
            <a:ext cx="7781925" cy="2219838"/>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Crawford, M.­ B. (2009). </a:t>
            </a:r>
            <a:r>
              <a:rPr kumimoji="0" lang="en-US" sz="3200" b="1" i="1"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Shop class as soul-craft: An inquiry in the value of work.</a:t>
            </a:r>
            <a:r>
              <a:rPr kumimoji="0" lang="en-US" sz="3200" b="1" i="0"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 Penguin Books. </a:t>
            </a:r>
            <a:endParaRPr kumimoji="0" lang="en-CA" sz="3200" b="1" i="0"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49061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136650"/>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Chapman, S.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(2020, January 10).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 therapy for older people in care homes: What’s the evidence?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Evidently Cochrane.  https://www.evidentlycochrane.net/pet-therapy</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310638"/>
            <a:ext cx="20240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Webpage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3264083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136650"/>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Chapman, S.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(2020, January 10). </a:t>
            </a:r>
            <a:r>
              <a:rPr kumimoji="0" lang="en-CA" sz="2500" b="1" i="1"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Pet therapy for older people in care homes: What’s the evidence?</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Evidently Cochrane.  https://www.evidentlycochrane.net/pet-therapy</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310638"/>
            <a:ext cx="20240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Webpage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2702829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136650"/>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Chapman, S.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(2020, January 10). </a:t>
            </a:r>
            <a:r>
              <a:rPr kumimoji="0" lang="en-CA" sz="2500" b="1" i="1"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Pet therapy for older people in care homes: What’s the evidence?</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Evidently Cochrane.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https://www.evidentlycochrane.net/pet-therapy</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310638"/>
            <a:ext cx="20240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Webpage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3166827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4412" y="1136650"/>
            <a:ext cx="81295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Chapman, S.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(2020, January 10). </a:t>
            </a:r>
            <a:r>
              <a:rPr kumimoji="0" lang="en-CA" sz="2500" b="1" i="1"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Pet therapy for older people in care homes: What’s the evidence?</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Evidently Cochrane.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https://www.evidentlycochrane.net/pet-therapy</a:t>
            </a:r>
            <a:endParaRPr kumimoji="0" lang="en-US"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310638"/>
            <a:ext cx="20240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Webpage</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894520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2B0597F-2F86-43C5-864E-E74CA9A41B84}"/>
              </a:ext>
            </a:extLst>
          </p:cNvPr>
          <p:cNvPicPr>
            <a:picLocks noChangeAspect="1"/>
          </p:cNvPicPr>
          <p:nvPr/>
        </p:nvPicPr>
        <p:blipFill>
          <a:blip r:embed="rId3"/>
          <a:stretch>
            <a:fillRect/>
          </a:stretch>
        </p:blipFill>
        <p:spPr>
          <a:xfrm>
            <a:off x="2924074" y="1012596"/>
            <a:ext cx="4453040" cy="5664429"/>
          </a:xfrm>
          <a:prstGeom prst="rect">
            <a:avLst/>
          </a:prstGeom>
          <a:ln w="9525">
            <a:solidFill>
              <a:schemeClr val="tx1"/>
            </a:solidFill>
          </a:ln>
        </p:spPr>
      </p:pic>
      <p:sp>
        <p:nvSpPr>
          <p:cNvPr id="5" name="TextBox 4">
            <a:extLst>
              <a:ext uri="{FF2B5EF4-FFF2-40B4-BE49-F238E27FC236}">
                <a16:creationId xmlns:a16="http://schemas.microsoft.com/office/drawing/2014/main" id="{6FE9FF56-751D-4543-AF08-4DCFD65D8E43}"/>
              </a:ext>
            </a:extLst>
          </p:cNvPr>
          <p:cNvSpPr txBox="1"/>
          <p:nvPr/>
        </p:nvSpPr>
        <p:spPr>
          <a:xfrm>
            <a:off x="1014412" y="296350"/>
            <a:ext cx="40433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 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00986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981" y="1431925"/>
            <a:ext cx="8129588" cy="370691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 Health Agency of Canada. (2019).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dementia strategy for Canada: Together we aspire.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 of Canada. https://www.canada.ca/</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content/dam/</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phac-aspc</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/images/services/</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publications/diseases-conditions/dementia-strategy/</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National%20Dementia%20Strategy_ENG.pdf</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296350"/>
            <a:ext cx="160020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
        <p:nvSpPr>
          <p:cNvPr id="4" name="TextBox 3">
            <a:extLst>
              <a:ext uri="{FF2B5EF4-FFF2-40B4-BE49-F238E27FC236}">
                <a16:creationId xmlns:a16="http://schemas.microsoft.com/office/drawing/2014/main" id="{63CF647F-6AE1-45CE-A521-E8A04EB22091}"/>
              </a:ext>
            </a:extLst>
          </p:cNvPr>
          <p:cNvSpPr txBox="1"/>
          <p:nvPr/>
        </p:nvSpPr>
        <p:spPr>
          <a:xfrm>
            <a:off x="1014412" y="296350"/>
            <a:ext cx="40433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 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3247133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981" y="1431925"/>
            <a:ext cx="8129588" cy="370691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Public Health Agency of Canada.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(2019).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dementia strategy for Canada: Together we aspire.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 of Canada. https://www.canada.ca/</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content/dam/</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phac-aspc</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/images/services/</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publications/diseases-conditions/dementia-strategy/</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National%20Dementia%20Strategy_ENG.pdf</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296350"/>
            <a:ext cx="160020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
        <p:nvSpPr>
          <p:cNvPr id="4" name="TextBox 3">
            <a:extLst>
              <a:ext uri="{FF2B5EF4-FFF2-40B4-BE49-F238E27FC236}">
                <a16:creationId xmlns:a16="http://schemas.microsoft.com/office/drawing/2014/main" id="{63CF647F-6AE1-45CE-A521-E8A04EB22091}"/>
              </a:ext>
            </a:extLst>
          </p:cNvPr>
          <p:cNvSpPr txBox="1"/>
          <p:nvPr/>
        </p:nvSpPr>
        <p:spPr>
          <a:xfrm>
            <a:off x="1014412" y="296350"/>
            <a:ext cx="40433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 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813313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981" y="1431925"/>
            <a:ext cx="8129588" cy="370691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Public Health Agency of Canada.</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(2019).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dementia strategy for Canada: Together we aspire.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 of Canada. https://www.canada.ca/</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content/dam/</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phac-aspc</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/images/services/</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publications/diseases-conditions/dementia-strategy/</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National%20Dementia%20Strategy_ENG.pdf</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296350"/>
            <a:ext cx="160020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
        <p:nvSpPr>
          <p:cNvPr id="4" name="TextBox 3">
            <a:extLst>
              <a:ext uri="{FF2B5EF4-FFF2-40B4-BE49-F238E27FC236}">
                <a16:creationId xmlns:a16="http://schemas.microsoft.com/office/drawing/2014/main" id="{63CF647F-6AE1-45CE-A521-E8A04EB22091}"/>
              </a:ext>
            </a:extLst>
          </p:cNvPr>
          <p:cNvSpPr txBox="1"/>
          <p:nvPr/>
        </p:nvSpPr>
        <p:spPr>
          <a:xfrm>
            <a:off x="1014412" y="296350"/>
            <a:ext cx="40433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 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07437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981" y="1431925"/>
            <a:ext cx="8129588" cy="370691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Public Health Agency of Canada.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(2019). </a:t>
            </a:r>
            <a:r>
              <a:rPr kumimoji="0" lang="en-CA" sz="2500" b="1" i="1" u="none" strike="noStrike" kern="1200" cap="none" spc="-1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A dementia strategy for Canada: Together we aspire.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 of Canada. https://www.canada.ca/</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content/dam/</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phac-aspc</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/images/services/</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publications/diseases-conditions/dementia-strategy/</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National%20Dementia%20Strategy_ENG.pdf</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296350"/>
            <a:ext cx="160020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
        <p:nvSpPr>
          <p:cNvPr id="4" name="TextBox 3">
            <a:extLst>
              <a:ext uri="{FF2B5EF4-FFF2-40B4-BE49-F238E27FC236}">
                <a16:creationId xmlns:a16="http://schemas.microsoft.com/office/drawing/2014/main" id="{63CF647F-6AE1-45CE-A521-E8A04EB22091}"/>
              </a:ext>
            </a:extLst>
          </p:cNvPr>
          <p:cNvSpPr txBox="1"/>
          <p:nvPr/>
        </p:nvSpPr>
        <p:spPr>
          <a:xfrm>
            <a:off x="1014412" y="296350"/>
            <a:ext cx="40433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 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2323972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981" y="1431925"/>
            <a:ext cx="8129588" cy="370691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Public Health Agency of Canada.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(2019). </a:t>
            </a:r>
            <a:r>
              <a:rPr kumimoji="0" lang="en-CA" sz="2500" b="1" i="1" u="none" strike="noStrike" kern="1200" cap="none" spc="-1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A dementia strategy for Canada: Together we aspire. </a:t>
            </a:r>
            <a:r>
              <a:rPr kumimoji="0" lang="en-CA"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Government of Canada.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https://www.canada.ca/</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content/dam/</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phac-aspc</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/images/services/</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publications/diseases-conditions/dementia-strategy/</a:t>
            </a:r>
            <a:b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National%20Dementia%20Strategy_ENG.pdf</a:t>
            </a:r>
            <a:endParaRPr kumimoji="0" lang="en-US"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296350"/>
            <a:ext cx="160020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
        <p:nvSpPr>
          <p:cNvPr id="4" name="TextBox 3">
            <a:extLst>
              <a:ext uri="{FF2B5EF4-FFF2-40B4-BE49-F238E27FC236}">
                <a16:creationId xmlns:a16="http://schemas.microsoft.com/office/drawing/2014/main" id="{63CF647F-6AE1-45CE-A521-E8A04EB22091}"/>
              </a:ext>
            </a:extLst>
          </p:cNvPr>
          <p:cNvSpPr txBox="1"/>
          <p:nvPr/>
        </p:nvSpPr>
        <p:spPr>
          <a:xfrm>
            <a:off x="1014412" y="296350"/>
            <a:ext cx="40433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 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2426308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7386" y="518620"/>
            <a:ext cx="7781925" cy="655629"/>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rPr>
              <a:t>In-text Citations</a:t>
            </a:r>
            <a:endParaRPr kumimoji="0" lang="en-CA"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endParaRPr>
          </a:p>
        </p:txBody>
      </p:sp>
      <p:sp>
        <p:nvSpPr>
          <p:cNvPr id="7" name="TextBox 6"/>
          <p:cNvSpPr txBox="1"/>
          <p:nvPr/>
        </p:nvSpPr>
        <p:spPr>
          <a:xfrm>
            <a:off x="1134128" y="2746895"/>
            <a:ext cx="7781925" cy="130753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Research suggests that keeping pets is beneficial for seniors </a:t>
            </a:r>
            <a:r>
              <a:rPr kumimoji="0" lang="en-US" sz="2800" b="1" i="0"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(Williams, 2012)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CA"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134128" y="1174249"/>
            <a:ext cx="7895900" cy="130753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Williams (2012)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suggests that keeping pets is beneficial for seniors.</a:t>
            </a:r>
            <a:endParaRPr kumimoji="0" lang="en-CA"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134128" y="4491612"/>
            <a:ext cx="8009872" cy="130753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Research suggests that keeping pets has a “positive impact on older adults” </a:t>
            </a:r>
            <a:r>
              <a:rPr kumimoji="0" lang="en-US" sz="2800" b="1" i="0" u="none" strike="noStrike" kern="1200" cap="none" spc="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(Williams, 2012, p. 10)</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CA"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2133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981" y="1431925"/>
            <a:ext cx="8129588" cy="370691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Public Health Agency of Canada.</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500" b="1" i="0" u="none" strike="noStrike" kern="1200" cap="none" spc="-10" normalizeH="0" baseline="0" noProof="0" dirty="0">
                <a:ln>
                  <a:noFill/>
                </a:ln>
                <a:solidFill>
                  <a:srgbClr val="C47500"/>
                </a:solidFill>
                <a:effectLst/>
                <a:uLnTx/>
                <a:uFillTx/>
                <a:latin typeface="Times New Roman" panose="02020603050405020304" pitchFamily="18" charset="0"/>
                <a:ea typeface="+mn-ea"/>
                <a:cs typeface="Times New Roman" panose="02020603050405020304" pitchFamily="18" charset="0"/>
              </a:rPr>
              <a:t>(2019). </a:t>
            </a:r>
            <a:r>
              <a:rPr kumimoji="0" lang="en-CA" sz="2500" b="1" i="1" u="none" strike="noStrike" kern="1200" cap="none" spc="-10" normalizeH="0" baseline="0" noProof="0" dirty="0">
                <a:ln>
                  <a:noFill/>
                </a:ln>
                <a:solidFill>
                  <a:srgbClr val="007CA8"/>
                </a:solidFill>
                <a:effectLst/>
                <a:uLnTx/>
                <a:uFillTx/>
                <a:latin typeface="Times New Roman" panose="02020603050405020304" pitchFamily="18" charset="0"/>
                <a:ea typeface="+mn-ea"/>
                <a:cs typeface="Times New Roman" panose="02020603050405020304" pitchFamily="18" charset="0"/>
              </a:rPr>
              <a:t>A dementia strategy for Canada: Together we aspire. </a:t>
            </a:r>
            <a:r>
              <a:rPr kumimoji="0" lang="en-CA" sz="2500" b="1" i="0" u="none" strike="noStrike" kern="1200" cap="none" spc="-1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Government of Canada. </a:t>
            </a:r>
            <a: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https://www.canada.ca/</a:t>
            </a:r>
            <a:b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content/dam/</a:t>
            </a:r>
            <a:r>
              <a:rPr kumimoji="0" lang="en-CA" sz="2500" b="1" i="0" u="none" strike="noStrike" kern="1200" cap="none" spc="-1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phac-aspc</a:t>
            </a:r>
            <a: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/images/services/</a:t>
            </a:r>
            <a:b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publications/diseases-conditions/dementia-strategy/</a:t>
            </a:r>
            <a:b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br>
            <a:r>
              <a:rPr kumimoji="0" lang="en-CA"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National%20Dementia%20Strategy_ENG.pdf</a:t>
            </a:r>
            <a:endParaRPr kumimoji="0" lang="en-US" sz="2500" b="1" i="0" u="none" strike="noStrike" kern="1200" cap="none" spc="-1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E723893-FF99-40CA-8B2D-AD516FC472FC}"/>
              </a:ext>
            </a:extLst>
          </p:cNvPr>
          <p:cNvSpPr txBox="1"/>
          <p:nvPr/>
        </p:nvSpPr>
        <p:spPr>
          <a:xfrm>
            <a:off x="1014412" y="296350"/>
            <a:ext cx="1600201"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
        <p:nvSpPr>
          <p:cNvPr id="4" name="TextBox 3">
            <a:extLst>
              <a:ext uri="{FF2B5EF4-FFF2-40B4-BE49-F238E27FC236}">
                <a16:creationId xmlns:a16="http://schemas.microsoft.com/office/drawing/2014/main" id="{63CF647F-6AE1-45CE-A521-E8A04EB22091}"/>
              </a:ext>
            </a:extLst>
          </p:cNvPr>
          <p:cNvSpPr txBox="1"/>
          <p:nvPr/>
        </p:nvSpPr>
        <p:spPr>
          <a:xfrm>
            <a:off x="1014412" y="296350"/>
            <a:ext cx="4043363" cy="584775"/>
          </a:xfrm>
          <a:prstGeom prst="rect">
            <a:avLst/>
          </a:prstGeom>
          <a:solidFill>
            <a:schemeClr val="accent6">
              <a:lumMod val="75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 Report</a:t>
            </a:r>
            <a:r>
              <a:rPr kumimoji="0" lang="en-CA" sz="3200" b="1" i="0" u="none" strike="noStrike" kern="1200" cap="none" spc="0" normalizeH="0" baseline="0" noProof="0" dirty="0">
                <a:ln>
                  <a:noFill/>
                </a:ln>
                <a:solidFill>
                  <a:prstClr val="white"/>
                </a:solidFill>
                <a:effectLst/>
                <a:uLnTx/>
                <a:uFillTx/>
                <a:latin typeface="Arial Rounded MT Bold"/>
                <a:ea typeface="+mn-ea"/>
                <a:cs typeface="+mn-cs"/>
              </a:rPr>
              <a:t> </a:t>
            </a:r>
          </a:p>
        </p:txBody>
      </p:sp>
    </p:spTree>
    <p:extLst>
      <p:ext uri="{BB962C8B-B14F-4D97-AF65-F5344CB8AC3E}">
        <p14:creationId xmlns:p14="http://schemas.microsoft.com/office/powerpoint/2010/main" val="1603832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2CF4C-6BB3-4420-961C-DEC163D2E1B0}"/>
              </a:ext>
            </a:extLst>
          </p:cNvPr>
          <p:cNvPicPr>
            <a:picLocks noChangeAspect="1"/>
          </p:cNvPicPr>
          <p:nvPr/>
        </p:nvPicPr>
        <p:blipFill>
          <a:blip r:embed="rId3"/>
          <a:srcRect/>
          <a:stretch/>
        </p:blipFill>
        <p:spPr>
          <a:xfrm>
            <a:off x="3500873" y="344467"/>
            <a:ext cx="2637553" cy="6169066"/>
          </a:xfrm>
          <a:prstGeom prst="rect">
            <a:avLst/>
          </a:prstGeom>
        </p:spPr>
      </p:pic>
    </p:spTree>
    <p:extLst>
      <p:ext uri="{BB962C8B-B14F-4D97-AF65-F5344CB8AC3E}">
        <p14:creationId xmlns:p14="http://schemas.microsoft.com/office/powerpoint/2010/main" val="4087075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77C3C5-58FE-412C-9B96-BB6FE467A0C0}"/>
              </a:ext>
            </a:extLst>
          </p:cNvPr>
          <p:cNvPicPr>
            <a:picLocks noChangeAspect="1"/>
          </p:cNvPicPr>
          <p:nvPr/>
        </p:nvPicPr>
        <p:blipFill>
          <a:blip r:embed="rId3"/>
          <a:srcRect/>
          <a:stretch/>
        </p:blipFill>
        <p:spPr>
          <a:xfrm>
            <a:off x="2731928" y="513477"/>
            <a:ext cx="4559417" cy="5929526"/>
          </a:xfrm>
          <a:prstGeom prst="rect">
            <a:avLst/>
          </a:prstGeom>
        </p:spPr>
      </p:pic>
    </p:spTree>
    <p:extLst>
      <p:ext uri="{BB962C8B-B14F-4D97-AF65-F5344CB8AC3E}">
        <p14:creationId xmlns:p14="http://schemas.microsoft.com/office/powerpoint/2010/main" val="4000281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78338" y="2607978"/>
            <a:ext cx="5872966" cy="114300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100" dirty="0">
                <a:solidFill>
                  <a:srgbClr val="0084B4"/>
                </a:solidFill>
                <a:latin typeface="Arial Rounded MT Bold"/>
                <a:hlinkClick r:id="rId3">
                  <a:extLst>
                    <a:ext uri="{A12FA001-AC4F-418D-AE19-62706E023703}">
                      <ahyp:hlinkClr xmlns:ahyp="http://schemas.microsoft.com/office/drawing/2018/hyperlinkcolor" val="tx"/>
                    </a:ext>
                  </a:extLst>
                </a:hlinkClick>
              </a:rPr>
              <a:t>http://libguides.tru.ca/melissa</a:t>
            </a:r>
            <a:endParaRPr lang="en-CA" sz="3100" dirty="0">
              <a:solidFill>
                <a:srgbClr val="0084B4"/>
              </a:solidFill>
              <a:latin typeface="Arial Rounded MT Bold"/>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3100" b="0" i="0" u="none" strike="noStrike" kern="1200" cap="none" spc="0" normalizeH="0" baseline="0" noProof="0" dirty="0">
              <a:ln>
                <a:noFill/>
              </a:ln>
              <a:solidFill>
                <a:srgbClr val="00B0F0">
                  <a:lumMod val="75000"/>
                </a:srgbClr>
              </a:solidFill>
              <a:effectLst>
                <a:outerShdw blurRad="50000" dist="30000" dir="5400000" algn="tl" rotWithShape="0">
                  <a:srgbClr val="000000">
                    <a:alpha val="30000"/>
                  </a:srgbClr>
                </a:outerShdw>
              </a:effectLst>
              <a:uLnTx/>
              <a:uFillTx/>
              <a:latin typeface="Arial Rounded MT Bold"/>
              <a:ea typeface="+mj-ea"/>
              <a:cs typeface="+mj-cs"/>
            </a:endParaRPr>
          </a:p>
        </p:txBody>
      </p:sp>
    </p:spTree>
    <p:extLst>
      <p:ext uri="{BB962C8B-B14F-4D97-AF65-F5344CB8AC3E}">
        <p14:creationId xmlns:p14="http://schemas.microsoft.com/office/powerpoint/2010/main" val="407343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0499" y="2692401"/>
            <a:ext cx="7391399"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hlinkClick r:id="rId3"/>
              </a:rPr>
              <a:t>http://www.tru.ca/library.html</a:t>
            </a:r>
            <a:endParaRPr kumimoji="0" lang="en-CA" sz="4000" b="0" i="0" u="none" strike="noStrike" kern="1200" cap="none" spc="0" normalizeH="0" baseline="0" noProof="0" dirty="0">
              <a:ln>
                <a:noFill/>
              </a:ln>
              <a:solidFill>
                <a:prstClr val="black"/>
              </a:solidFill>
              <a:effectLst/>
              <a:uLnTx/>
              <a:uFillTx/>
              <a:latin typeface="Arial Rounded MT Bold"/>
              <a:ea typeface="+mn-ea"/>
              <a:cs typeface="+mn-cs"/>
            </a:endParaRPr>
          </a:p>
        </p:txBody>
      </p:sp>
    </p:spTree>
    <p:extLst>
      <p:ext uri="{BB962C8B-B14F-4D97-AF65-F5344CB8AC3E}">
        <p14:creationId xmlns:p14="http://schemas.microsoft.com/office/powerpoint/2010/main" val="2549661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5855" y="1165510"/>
            <a:ext cx="8008145" cy="27699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Rounded MT Bold"/>
                <a:ea typeface="+mn-ea"/>
                <a:cs typeface="+mn-cs"/>
              </a:rPr>
              <a:t>Proofread: </a:t>
            </a:r>
            <a:r>
              <a:rPr kumimoji="0" lang="en-US" sz="4000" b="0" i="1" u="none" strike="noStrike" kern="1200" cap="none" spc="0" normalizeH="0" baseline="0" noProof="0" dirty="0">
                <a:ln>
                  <a:noFill/>
                </a:ln>
                <a:solidFill>
                  <a:prstClr val="black"/>
                </a:solidFill>
                <a:effectLst/>
                <a:uLnTx/>
                <a:uFillTx/>
                <a:latin typeface="Arial Rounded MT Bold"/>
                <a:ea typeface="+mn-ea"/>
                <a:cs typeface="+mn-cs"/>
              </a:rPr>
              <a:t>v.</a:t>
            </a:r>
            <a:r>
              <a:rPr kumimoji="0" lang="en-US" sz="4000" b="0" i="0" u="none" strike="noStrike" kern="1200" cap="none" spc="0" normalizeH="0" baseline="0" noProof="0" dirty="0">
                <a:ln>
                  <a:noFill/>
                </a:ln>
                <a:solidFill>
                  <a:prstClr val="black"/>
                </a:solidFill>
                <a:effectLst/>
                <a:uLnTx/>
                <a:uFillTx/>
                <a:latin typeface="Arial Rounded MT Bold"/>
                <a:ea typeface="+mn-ea"/>
                <a:cs typeface="+mn-cs"/>
              </a:rPr>
              <a:t> To slowly and carefully read through a text in order to find and correct mistakes.</a:t>
            </a:r>
            <a:endParaRPr kumimoji="0" lang="en-CA" sz="4000" b="0" i="0" u="none" strike="noStrike" kern="1200" cap="none" spc="0" normalizeH="0" baseline="0" noProof="0" dirty="0">
              <a:ln>
                <a:noFill/>
              </a:ln>
              <a:solidFill>
                <a:prstClr val="black"/>
              </a:solidFill>
              <a:effectLst/>
              <a:uLnTx/>
              <a:uFillTx/>
              <a:latin typeface="Arial Rounded MT Bold"/>
              <a:ea typeface="+mn-ea"/>
              <a:cs typeface="+mn-cs"/>
            </a:endParaRPr>
          </a:p>
        </p:txBody>
      </p:sp>
    </p:spTree>
    <p:extLst>
      <p:ext uri="{BB962C8B-B14F-4D97-AF65-F5344CB8AC3E}">
        <p14:creationId xmlns:p14="http://schemas.microsoft.com/office/powerpoint/2010/main" val="2770094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5855" y="803818"/>
            <a:ext cx="8008145" cy="54476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Rounded MT Bold"/>
                <a:ea typeface="+mn-ea"/>
                <a:cs typeface="+mn-cs"/>
              </a:rPr>
              <a:t>What kinds of mistakes?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Rounded MT Bold"/>
                <a:ea typeface="+mn-ea"/>
                <a:cs typeface="+mn-cs"/>
              </a:rPr>
              <a:t>Punctuation</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Rounded MT Bold"/>
                <a:ea typeface="+mn-ea"/>
                <a:cs typeface="+mn-cs"/>
              </a:rPr>
              <a:t>Capitalization</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Rounded MT Bold"/>
                <a:ea typeface="+mn-ea"/>
                <a:cs typeface="+mn-cs"/>
              </a:rPr>
              <a:t>Italicization</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Rounded MT Bold"/>
                <a:ea typeface="+mn-ea"/>
                <a:cs typeface="+mn-cs"/>
              </a:rPr>
              <a:t>Missing elements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p:txBody>
      </p:sp>
    </p:spTree>
    <p:extLst>
      <p:ext uri="{BB962C8B-B14F-4D97-AF65-F5344CB8AC3E}">
        <p14:creationId xmlns:p14="http://schemas.microsoft.com/office/powerpoint/2010/main" val="3808305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356232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Olsen, C., Pedersen, I.,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Bergland</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Enders-</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Slegers</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M-J.,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Ihlebæk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(2016). Effect of animal-assisted activity on balance and quality of life in home-dwelling persons with dementia.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Geriatric Nursing, 37</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https://doi.org/10.1016/</a:t>
            </a:r>
            <a:b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j.gerinurse.2016.04.002</a:t>
            </a:r>
            <a:endParaRPr kumimoji="0" lang="en-US"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295276"/>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1577507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356232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Olsen, C., Pedersen, I.,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Bergland</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Enders-</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Slegers</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M-J.,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Ihlebæk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(2016). Effect of animal-assisted activity on balance and quality of life in home-dwelling persons with dementia.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Geriatric Nursing, 37</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284–291</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https://doi.org/10.1016/</a:t>
            </a:r>
            <a:b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j.gerinurse.2016.04.002</a:t>
            </a:r>
            <a:endParaRPr kumimoji="0" lang="en-US"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295276"/>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3778632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5537" y="898387"/>
            <a:ext cx="7672388" cy="4153253"/>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Olsen, C., Pedersen, I.,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Bergland</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Enders-</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Slegers</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M.-J.,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Ihlebaek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(20190101). Engagement in elderly persons with dementia attending animal-assisted group activity.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DEMENTIA -INTERNATIONAL JOURNAL OF SOCIAL RESEARCH AND PRACTICE, 18</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245–261. </a:t>
            </a:r>
            <a:r>
              <a:rPr kumimoji="0" lang="en-CA" sz="2400" b="1" i="0"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https://doi.org/10.1177/1471301216667320</a:t>
            </a:r>
            <a:endParaRPr kumimoji="0" lang="en-US" sz="2400" b="1" i="0"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15537" y="19050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errors: </a:t>
            </a:r>
          </a:p>
        </p:txBody>
      </p:sp>
    </p:spTree>
    <p:extLst>
      <p:ext uri="{BB962C8B-B14F-4D97-AF65-F5344CB8AC3E}">
        <p14:creationId xmlns:p14="http://schemas.microsoft.com/office/powerpoint/2010/main" val="346985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7275" y="1793875"/>
            <a:ext cx="7781925" cy="207236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Williams, R. (2012). The role of companion animals in elder care.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Gerontology, 10</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5-15.  </a:t>
            </a:r>
          </a:p>
        </p:txBody>
      </p:sp>
      <p:sp>
        <p:nvSpPr>
          <p:cNvPr id="4" name="TextBox 3">
            <a:extLst>
              <a:ext uri="{FF2B5EF4-FFF2-40B4-BE49-F238E27FC236}">
                <a16:creationId xmlns:a16="http://schemas.microsoft.com/office/drawing/2014/main" id="{AE86047F-31F2-4FD2-9FA6-42FBC370BFFF}"/>
              </a:ext>
            </a:extLst>
          </p:cNvPr>
          <p:cNvSpPr txBox="1"/>
          <p:nvPr/>
        </p:nvSpPr>
        <p:spPr>
          <a:xfrm>
            <a:off x="979761" y="918670"/>
            <a:ext cx="7781925" cy="655629"/>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rPr>
              <a:t>Reference</a:t>
            </a:r>
            <a:endParaRPr kumimoji="0" lang="en-CA"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endParaRPr>
          </a:p>
        </p:txBody>
      </p:sp>
    </p:spTree>
    <p:extLst>
      <p:ext uri="{BB962C8B-B14F-4D97-AF65-F5344CB8AC3E}">
        <p14:creationId xmlns:p14="http://schemas.microsoft.com/office/powerpoint/2010/main" val="2546300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5537" y="898387"/>
            <a:ext cx="7672388" cy="356232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Olsen, C., Pedersen, I.,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Bergland</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Enders-</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Slegers</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M.-J.,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Ihlebaek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2019</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Engagement in elderly persons with dementia attending animal-assisted group activity. </a:t>
            </a:r>
            <a:r>
              <a:rPr kumimoji="0" lang="en-CA" sz="2400" b="1" i="1"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Dementia - International Journal of Social Research and Practice</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245–261. https://doi.org/10.1177/1471301216667320</a:t>
            </a:r>
            <a:endParaRPr kumimoji="0" lang="en-US"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15537" y="19050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Answers</a:t>
            </a:r>
          </a:p>
        </p:txBody>
      </p:sp>
    </p:spTree>
    <p:extLst>
      <p:ext uri="{BB962C8B-B14F-4D97-AF65-F5344CB8AC3E}">
        <p14:creationId xmlns:p14="http://schemas.microsoft.com/office/powerpoint/2010/main" val="1686598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4744184"/>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Peluso, S., De Rosa, A., De Lucia, N.,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Antenora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Illario</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Esposito, M., &amp; De Michele, G. (2018). animal-assisted therapy in elderly patients: evidence and controversies in dementia and psychiatric disorders and future perspectives in other neurological diseases.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Journal Of Geriatric Psychiatry And Neurology, 31</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149–157. https://doi.org/10.1177/0891988718774634</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errors: </a:t>
            </a:r>
          </a:p>
        </p:txBody>
      </p:sp>
    </p:spTree>
    <p:extLst>
      <p:ext uri="{BB962C8B-B14F-4D97-AF65-F5344CB8AC3E}">
        <p14:creationId xmlns:p14="http://schemas.microsoft.com/office/powerpoint/2010/main" val="1014934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4744184"/>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Peluso, S., De Rosa, A., De Lucia, N.,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Antenora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Illario</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Esposito, M., &amp; De Michele, G. (2018).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nimal-assisted therapy in elderly patients: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E</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vidence and controversies in dementia and psychiatric disorders and future perspectives in other neurological diseases.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Journal </a:t>
            </a:r>
            <a:r>
              <a:rPr kumimoji="0" lang="en-CA" sz="2400" b="1" i="1"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o</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 Geriatric Psychiatry </a:t>
            </a:r>
            <a:r>
              <a:rPr kumimoji="0" lang="en-CA" sz="2400" b="1" i="1"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nd Neurology, 31</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149–157. https://doi.org/10.1177/0891988718774634</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Answers: </a:t>
            </a:r>
          </a:p>
        </p:txBody>
      </p:sp>
    </p:spTree>
    <p:extLst>
      <p:ext uri="{BB962C8B-B14F-4D97-AF65-F5344CB8AC3E}">
        <p14:creationId xmlns:p14="http://schemas.microsoft.com/office/powerpoint/2010/main" val="2733743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Baek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S-M., Lee, Y.,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Sohng</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K-Y. (2020). The psychological and behavioural effects of an animal-assisted therapy programme in Korean older adults with dementia.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Psychogeriatrics</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https://doi.org/10.1111/psyg.12554</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3313697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Baek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S-M., Lee, Y.,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Sohng</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K-Y. (2020). The psychological and behavioural effects of an animal-assisted therapy programme in Korean older adults with dementia.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Psychogeriatrics</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1"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20</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(5), 645-653</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https://doi.org/10.1111/psyg.12554</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1809245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Forget, S.,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Pennequin</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Agli</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&amp; Bailly, N. (2021). Brakes and levers to implement an animal-assisted intervention in nursing homes: Preliminary study. Complementary Therapies in Medicine, 56, 1-7. https://doi.org/10.1016/j.ctim.2020.102591</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1226379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Forget, S.,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Pennequin</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Agli</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&amp; Bailly, N. (2021). Brakes and levers to implement an animal-assisted intervention in nursing homes: Preliminary study. </a:t>
            </a:r>
            <a:r>
              <a:rPr kumimoji="0" lang="en-CA" sz="2400" b="1" i="1"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Complementary Therapies in Medicine, 56,</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https://doi.org/10.1016/j.ctim.2020.102591</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a:t>
            </a:r>
          </a:p>
        </p:txBody>
      </p:sp>
    </p:spTree>
    <p:extLst>
      <p:ext uri="{BB962C8B-B14F-4D97-AF65-F5344CB8AC3E}">
        <p14:creationId xmlns:p14="http://schemas.microsoft.com/office/powerpoint/2010/main" val="3537407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Charry-Sánchez, J. D.,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Pradilla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and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Talero</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-Gutiérrez, C. (2018). Animal-assisted therapy in adults: A systematic review.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Complementary Therapies in Clinical Practice, 32,</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169–180. https://doi.org/10.1016/j.ctcp.2018.06.011</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3143556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Charry-Sánchez, J. D.,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Pradilla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&amp;</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Talero</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-Gutiérrez, C. (2018). Animal-assisted therapy in adults: A systematic review.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Complementary Therapies in Clinical Practice, 32,</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169–180. https://doi.org/10.1016/j.ctcp.2018.06.011</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2621598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Yakimicki</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L., Edwards, N. E., Richards, E., &amp; Beck, A. M. (n.d.). Animal-assisted intervention and dementia: A systematic review.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Clinical Nursing Research, 28</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9–29. https://doi.org/10.1177/1054773818756987</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1379355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96EB-8FCB-4EF3-AB3F-CB24E8D9030A}"/>
              </a:ext>
            </a:extLst>
          </p:cNvPr>
          <p:cNvSpPr>
            <a:spLocks noGrp="1"/>
          </p:cNvSpPr>
          <p:nvPr>
            <p:ph type="title"/>
          </p:nvPr>
        </p:nvSpPr>
        <p:spPr>
          <a:xfrm>
            <a:off x="1445133" y="255270"/>
            <a:ext cx="7498080" cy="1573530"/>
          </a:xfrm>
        </p:spPr>
        <p:txBody>
          <a:bodyPr>
            <a:noAutofit/>
          </a:bodyPr>
          <a:lstStyle/>
          <a:p>
            <a:r>
              <a:rPr lang="en-CA" sz="2400" dirty="0">
                <a:effectLst/>
              </a:rPr>
              <a:t>An </a:t>
            </a:r>
            <a:r>
              <a:rPr lang="en-CA" sz="2400" b="1" dirty="0">
                <a:effectLst>
                  <a:outerShdw blurRad="38100" dist="38100" dir="2700000" algn="tl">
                    <a:srgbClr val="000000">
                      <a:alpha val="43137"/>
                    </a:srgbClr>
                  </a:outerShdw>
                </a:effectLst>
              </a:rPr>
              <a:t>in-text citation</a:t>
            </a:r>
            <a:r>
              <a:rPr lang="en-CA" sz="2400" b="1" dirty="0">
                <a:effectLst/>
              </a:rPr>
              <a:t> </a:t>
            </a:r>
            <a:r>
              <a:rPr lang="en-CA" sz="2400" dirty="0">
                <a:effectLst/>
              </a:rPr>
              <a:t>corresponds to (at most) </a:t>
            </a:r>
            <a:br>
              <a:rPr lang="en-CA" sz="2400" dirty="0">
                <a:effectLst/>
              </a:rPr>
            </a:br>
            <a:r>
              <a:rPr lang="en-CA" sz="2400" dirty="0">
                <a:effectLst/>
              </a:rPr>
              <a:t>a single </a:t>
            </a:r>
            <a:r>
              <a:rPr lang="en-CA" sz="2400" b="1" dirty="0">
                <a:effectLst>
                  <a:outerShdw blurRad="38100" dist="38100" dir="2700000" algn="tl">
                    <a:srgbClr val="000000">
                      <a:alpha val="43137"/>
                    </a:srgbClr>
                  </a:outerShdw>
                </a:effectLst>
              </a:rPr>
              <a:t>reference</a:t>
            </a:r>
            <a:r>
              <a:rPr lang="en-CA" sz="2400" dirty="0">
                <a:effectLst/>
              </a:rPr>
              <a:t>, but </a:t>
            </a:r>
          </a:p>
        </p:txBody>
      </p:sp>
      <p:sp>
        <p:nvSpPr>
          <p:cNvPr id="3" name="Title 1">
            <a:extLst>
              <a:ext uri="{FF2B5EF4-FFF2-40B4-BE49-F238E27FC236}">
                <a16:creationId xmlns:a16="http://schemas.microsoft.com/office/drawing/2014/main" id="{4059C0F0-5EB2-439E-9DB3-1F153A45A983}"/>
              </a:ext>
            </a:extLst>
          </p:cNvPr>
          <p:cNvSpPr txBox="1">
            <a:spLocks/>
          </p:cNvSpPr>
          <p:nvPr/>
        </p:nvSpPr>
        <p:spPr>
          <a:xfrm>
            <a:off x="1461759" y="1346291"/>
            <a:ext cx="7498080" cy="1396364"/>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2400" b="0" i="0" u="none" strike="noStrike" kern="1200" cap="none" spc="0" normalizeH="0" baseline="0" noProof="0" dirty="0">
                <a:ln>
                  <a:noFill/>
                </a:ln>
                <a:solidFill>
                  <a:srgbClr val="000000">
                    <a:satMod val="130000"/>
                  </a:srgbClr>
                </a:solidFill>
                <a:effectLst/>
                <a:uLnTx/>
                <a:uFillTx/>
                <a:latin typeface="Arial Rounded MT Bold"/>
                <a:ea typeface="+mj-ea"/>
                <a:cs typeface="+mj-cs"/>
              </a:rPr>
              <a:t>One </a:t>
            </a:r>
            <a:r>
              <a:rPr kumimoji="0" lang="en-CA" sz="2400" b="1" i="0" u="none" strike="noStrike" kern="1200" cap="none" spc="0" normalizeH="0" baseline="0" noProof="0" dirty="0">
                <a:ln>
                  <a:noFill/>
                </a:ln>
                <a:solidFill>
                  <a:srgbClr val="000000">
                    <a:satMod val="130000"/>
                  </a:srgbClr>
                </a:solidFill>
                <a:effectLst>
                  <a:outerShdw blurRad="38100" dist="38100" dir="2700000" algn="tl">
                    <a:srgbClr val="000000">
                      <a:alpha val="43137"/>
                    </a:srgbClr>
                  </a:outerShdw>
                </a:effectLst>
                <a:uLnTx/>
                <a:uFillTx/>
                <a:latin typeface="Arial Rounded MT Bold"/>
                <a:ea typeface="+mj-ea"/>
                <a:cs typeface="+mj-cs"/>
              </a:rPr>
              <a:t>reference</a:t>
            </a:r>
            <a:r>
              <a:rPr kumimoji="0" lang="en-CA" sz="2400" b="0" i="0" u="none" strike="noStrike" kern="1200" cap="none" spc="0" normalizeH="0" baseline="0" noProof="0" dirty="0">
                <a:ln>
                  <a:noFill/>
                </a:ln>
                <a:solidFill>
                  <a:srgbClr val="000000">
                    <a:satMod val="130000"/>
                  </a:srgbClr>
                </a:solidFill>
                <a:effectLst/>
                <a:uLnTx/>
                <a:uFillTx/>
                <a:latin typeface="Arial Rounded MT Bold"/>
                <a:ea typeface="+mj-ea"/>
                <a:cs typeface="+mj-cs"/>
              </a:rPr>
              <a:t> may correspond to many </a:t>
            </a:r>
            <a:br>
              <a:rPr kumimoji="0" lang="en-CA" sz="2400" b="0" i="0" u="none" strike="noStrike" kern="1200" cap="none" spc="0" normalizeH="0" baseline="0" noProof="0" dirty="0">
                <a:ln>
                  <a:noFill/>
                </a:ln>
                <a:solidFill>
                  <a:srgbClr val="000000">
                    <a:satMod val="130000"/>
                  </a:srgbClr>
                </a:solidFill>
                <a:effectLst/>
                <a:uLnTx/>
                <a:uFillTx/>
                <a:latin typeface="Arial Rounded MT Bold"/>
                <a:ea typeface="+mj-ea"/>
                <a:cs typeface="+mj-cs"/>
              </a:rPr>
            </a:br>
            <a:r>
              <a:rPr kumimoji="0" lang="en-CA" sz="2400" b="1" i="0" u="none" strike="noStrike" kern="1200" cap="none" spc="0" normalizeH="0" baseline="0" noProof="0" dirty="0">
                <a:ln>
                  <a:noFill/>
                </a:ln>
                <a:solidFill>
                  <a:srgbClr val="000000">
                    <a:satMod val="130000"/>
                  </a:srgbClr>
                </a:solidFill>
                <a:effectLst>
                  <a:outerShdw blurRad="38100" dist="38100" dir="2700000" algn="tl">
                    <a:srgbClr val="000000">
                      <a:alpha val="43137"/>
                    </a:srgbClr>
                  </a:outerShdw>
                </a:effectLst>
                <a:uLnTx/>
                <a:uFillTx/>
                <a:latin typeface="Arial Rounded MT Bold"/>
                <a:ea typeface="+mj-ea"/>
                <a:cs typeface="+mj-cs"/>
              </a:rPr>
              <a:t>in-text citations</a:t>
            </a:r>
            <a:r>
              <a:rPr kumimoji="0" lang="en-CA" sz="2400" b="0" i="0" u="none" strike="noStrike" kern="1200" cap="none" spc="0" normalizeH="0" baseline="0" noProof="0" dirty="0">
                <a:ln>
                  <a:noFill/>
                </a:ln>
                <a:solidFill>
                  <a:srgbClr val="000000">
                    <a:satMod val="130000"/>
                  </a:srgbClr>
                </a:solidFill>
                <a:effectLst/>
                <a:uLnTx/>
                <a:uFillTx/>
                <a:latin typeface="Arial Rounded MT Bold"/>
                <a:ea typeface="+mj-ea"/>
                <a:cs typeface="+mj-cs"/>
              </a:rPr>
              <a:t>. </a:t>
            </a:r>
          </a:p>
        </p:txBody>
      </p:sp>
      <p:sp>
        <p:nvSpPr>
          <p:cNvPr id="69" name="Oval 68">
            <a:extLst>
              <a:ext uri="{FF2B5EF4-FFF2-40B4-BE49-F238E27FC236}">
                <a16:creationId xmlns:a16="http://schemas.microsoft.com/office/drawing/2014/main" id="{5BF7C12C-6641-48AC-8C52-2BBB506500F3}"/>
              </a:ext>
            </a:extLst>
          </p:cNvPr>
          <p:cNvSpPr/>
          <p:nvPr/>
        </p:nvSpPr>
        <p:spPr>
          <a:xfrm>
            <a:off x="1879282" y="3462876"/>
            <a:ext cx="944925" cy="790168"/>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In-Text Citation</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cxnSp>
        <p:nvCxnSpPr>
          <p:cNvPr id="70" name="Straight Arrow Connector 69">
            <a:extLst>
              <a:ext uri="{FF2B5EF4-FFF2-40B4-BE49-F238E27FC236}">
                <a16:creationId xmlns:a16="http://schemas.microsoft.com/office/drawing/2014/main" id="{8ED81881-319E-436E-BA9F-A3395534524F}"/>
              </a:ext>
            </a:extLst>
          </p:cNvPr>
          <p:cNvCxnSpPr/>
          <p:nvPr/>
        </p:nvCxnSpPr>
        <p:spPr>
          <a:xfrm>
            <a:off x="2524067" y="4247237"/>
            <a:ext cx="441103" cy="846923"/>
          </a:xfrm>
          <a:prstGeom prst="straightConnector1">
            <a:avLst/>
          </a:prstGeom>
          <a:noFill/>
          <a:ln w="28575" cap="flat" cmpd="sng" algn="ctr">
            <a:solidFill>
              <a:sysClr val="windowText" lastClr="000000"/>
            </a:solidFill>
            <a:prstDash val="solid"/>
            <a:headEnd type="triangle"/>
            <a:tailEnd type="triangle"/>
          </a:ln>
          <a:effectLst/>
        </p:spPr>
      </p:cxnSp>
      <p:cxnSp>
        <p:nvCxnSpPr>
          <p:cNvPr id="71" name="Straight Arrow Connector 70">
            <a:extLst>
              <a:ext uri="{FF2B5EF4-FFF2-40B4-BE49-F238E27FC236}">
                <a16:creationId xmlns:a16="http://schemas.microsoft.com/office/drawing/2014/main" id="{8DD404DD-DA77-4C90-8EEE-B2A20A807B0E}"/>
              </a:ext>
            </a:extLst>
          </p:cNvPr>
          <p:cNvCxnSpPr>
            <a:cxnSpLocks/>
            <a:endCxn id="74" idx="7"/>
          </p:cNvCxnSpPr>
          <p:nvPr/>
        </p:nvCxnSpPr>
        <p:spPr>
          <a:xfrm flipH="1">
            <a:off x="3835326" y="4255494"/>
            <a:ext cx="592155" cy="847945"/>
          </a:xfrm>
          <a:prstGeom prst="straightConnector1">
            <a:avLst/>
          </a:prstGeom>
          <a:noFill/>
          <a:ln w="28575" cap="flat" cmpd="sng" algn="ctr">
            <a:solidFill>
              <a:sysClr val="windowText" lastClr="000000"/>
            </a:solidFill>
            <a:prstDash val="solid"/>
            <a:headEnd type="triangle"/>
            <a:tailEnd type="triangle"/>
          </a:ln>
          <a:effectLst/>
        </p:spPr>
      </p:cxnSp>
      <p:sp>
        <p:nvSpPr>
          <p:cNvPr id="72" name="Oval 71">
            <a:extLst>
              <a:ext uri="{FF2B5EF4-FFF2-40B4-BE49-F238E27FC236}">
                <a16:creationId xmlns:a16="http://schemas.microsoft.com/office/drawing/2014/main" id="{DA920CA8-5E0F-4D75-95E1-0B49D867CC09}"/>
              </a:ext>
            </a:extLst>
          </p:cNvPr>
          <p:cNvSpPr/>
          <p:nvPr/>
        </p:nvSpPr>
        <p:spPr>
          <a:xfrm>
            <a:off x="2945152" y="3421593"/>
            <a:ext cx="944094" cy="789822"/>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In-Text Citation</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sp>
        <p:nvSpPr>
          <p:cNvPr id="73" name="Oval 72">
            <a:extLst>
              <a:ext uri="{FF2B5EF4-FFF2-40B4-BE49-F238E27FC236}">
                <a16:creationId xmlns:a16="http://schemas.microsoft.com/office/drawing/2014/main" id="{4DCC36CE-3E12-4101-A9EE-7862C54D188B}"/>
              </a:ext>
            </a:extLst>
          </p:cNvPr>
          <p:cNvSpPr/>
          <p:nvPr/>
        </p:nvSpPr>
        <p:spPr>
          <a:xfrm>
            <a:off x="4017600" y="3462876"/>
            <a:ext cx="944925" cy="790168"/>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In-Text Citation</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sp>
        <p:nvSpPr>
          <p:cNvPr id="74" name="Oval 73">
            <a:extLst>
              <a:ext uri="{FF2B5EF4-FFF2-40B4-BE49-F238E27FC236}">
                <a16:creationId xmlns:a16="http://schemas.microsoft.com/office/drawing/2014/main" id="{E66D502E-5A29-4E65-B3C3-CFF90ABDE166}"/>
              </a:ext>
            </a:extLst>
          </p:cNvPr>
          <p:cNvSpPr/>
          <p:nvPr/>
        </p:nvSpPr>
        <p:spPr>
          <a:xfrm>
            <a:off x="2774086" y="5015088"/>
            <a:ext cx="1243320" cy="603289"/>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Reference</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cxnSp>
        <p:nvCxnSpPr>
          <p:cNvPr id="75" name="Straight Arrow Connector 74">
            <a:extLst>
              <a:ext uri="{FF2B5EF4-FFF2-40B4-BE49-F238E27FC236}">
                <a16:creationId xmlns:a16="http://schemas.microsoft.com/office/drawing/2014/main" id="{53AD33F8-4F4B-4E3E-A93B-CB3F205A1E7D}"/>
              </a:ext>
            </a:extLst>
          </p:cNvPr>
          <p:cNvCxnSpPr>
            <a:cxnSpLocks/>
            <a:endCxn id="74" idx="0"/>
          </p:cNvCxnSpPr>
          <p:nvPr/>
        </p:nvCxnSpPr>
        <p:spPr>
          <a:xfrm>
            <a:off x="3366235" y="4222468"/>
            <a:ext cx="29512" cy="792620"/>
          </a:xfrm>
          <a:prstGeom prst="straightConnector1">
            <a:avLst/>
          </a:prstGeom>
          <a:noFill/>
          <a:ln w="28575" cap="flat" cmpd="sng" algn="ctr">
            <a:solidFill>
              <a:srgbClr val="000000">
                <a:shade val="95000"/>
                <a:satMod val="105000"/>
              </a:srgbClr>
            </a:solidFill>
            <a:prstDash val="solid"/>
            <a:headEnd type="triangle"/>
            <a:tailEnd type="triangle"/>
          </a:ln>
          <a:effectLst/>
        </p:spPr>
      </p:cxnSp>
      <p:sp>
        <p:nvSpPr>
          <p:cNvPr id="96" name="Oval 95">
            <a:extLst>
              <a:ext uri="{FF2B5EF4-FFF2-40B4-BE49-F238E27FC236}">
                <a16:creationId xmlns:a16="http://schemas.microsoft.com/office/drawing/2014/main" id="{64E8C530-4593-4F8D-810E-456179D4DB6E}"/>
              </a:ext>
            </a:extLst>
          </p:cNvPr>
          <p:cNvSpPr/>
          <p:nvPr/>
        </p:nvSpPr>
        <p:spPr>
          <a:xfrm>
            <a:off x="5210799" y="3462876"/>
            <a:ext cx="944925" cy="790168"/>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In-Text Citation</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cxnSp>
        <p:nvCxnSpPr>
          <p:cNvPr id="97" name="Straight Arrow Connector 96">
            <a:extLst>
              <a:ext uri="{FF2B5EF4-FFF2-40B4-BE49-F238E27FC236}">
                <a16:creationId xmlns:a16="http://schemas.microsoft.com/office/drawing/2014/main" id="{3AB9D9E9-3FC3-4614-AE52-03E6AD075813}"/>
              </a:ext>
            </a:extLst>
          </p:cNvPr>
          <p:cNvCxnSpPr/>
          <p:nvPr/>
        </p:nvCxnSpPr>
        <p:spPr>
          <a:xfrm>
            <a:off x="5855584" y="4247237"/>
            <a:ext cx="441103" cy="846923"/>
          </a:xfrm>
          <a:prstGeom prst="straightConnector1">
            <a:avLst/>
          </a:prstGeom>
          <a:noFill/>
          <a:ln w="28575" cap="flat" cmpd="sng" algn="ctr">
            <a:solidFill>
              <a:sysClr val="windowText" lastClr="000000"/>
            </a:solidFill>
            <a:prstDash val="solid"/>
            <a:headEnd type="triangle"/>
            <a:tailEnd type="triangle"/>
          </a:ln>
          <a:effectLst/>
        </p:spPr>
      </p:cxnSp>
      <p:cxnSp>
        <p:nvCxnSpPr>
          <p:cNvPr id="98" name="Straight Arrow Connector 97">
            <a:extLst>
              <a:ext uri="{FF2B5EF4-FFF2-40B4-BE49-F238E27FC236}">
                <a16:creationId xmlns:a16="http://schemas.microsoft.com/office/drawing/2014/main" id="{3834F8D5-E98D-42E4-AFDB-1FA0C8A19F53}"/>
              </a:ext>
            </a:extLst>
          </p:cNvPr>
          <p:cNvCxnSpPr>
            <a:cxnSpLocks/>
            <a:endCxn id="101" idx="7"/>
          </p:cNvCxnSpPr>
          <p:nvPr/>
        </p:nvCxnSpPr>
        <p:spPr>
          <a:xfrm flipH="1">
            <a:off x="7166843" y="4255494"/>
            <a:ext cx="592155" cy="847945"/>
          </a:xfrm>
          <a:prstGeom prst="straightConnector1">
            <a:avLst/>
          </a:prstGeom>
          <a:noFill/>
          <a:ln w="28575" cap="flat" cmpd="sng" algn="ctr">
            <a:solidFill>
              <a:sysClr val="windowText" lastClr="000000"/>
            </a:solidFill>
            <a:prstDash val="solid"/>
            <a:headEnd type="triangle"/>
            <a:tailEnd type="triangle"/>
          </a:ln>
          <a:effectLst/>
        </p:spPr>
      </p:cxnSp>
      <p:sp>
        <p:nvSpPr>
          <p:cNvPr id="99" name="Oval 98">
            <a:extLst>
              <a:ext uri="{FF2B5EF4-FFF2-40B4-BE49-F238E27FC236}">
                <a16:creationId xmlns:a16="http://schemas.microsoft.com/office/drawing/2014/main" id="{033ECB79-B457-4F4B-BD9F-60AB4B388930}"/>
              </a:ext>
            </a:extLst>
          </p:cNvPr>
          <p:cNvSpPr/>
          <p:nvPr/>
        </p:nvSpPr>
        <p:spPr>
          <a:xfrm>
            <a:off x="6276669" y="3421593"/>
            <a:ext cx="944094" cy="789822"/>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In-Text Citation</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sp>
        <p:nvSpPr>
          <p:cNvPr id="100" name="Oval 99">
            <a:extLst>
              <a:ext uri="{FF2B5EF4-FFF2-40B4-BE49-F238E27FC236}">
                <a16:creationId xmlns:a16="http://schemas.microsoft.com/office/drawing/2014/main" id="{913A340B-B388-4742-9FD8-5FE7B7E663D9}"/>
              </a:ext>
            </a:extLst>
          </p:cNvPr>
          <p:cNvSpPr/>
          <p:nvPr/>
        </p:nvSpPr>
        <p:spPr>
          <a:xfrm>
            <a:off x="7349117" y="3462876"/>
            <a:ext cx="944925" cy="790168"/>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In-Text Citation</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sp>
        <p:nvSpPr>
          <p:cNvPr id="101" name="Oval 100">
            <a:extLst>
              <a:ext uri="{FF2B5EF4-FFF2-40B4-BE49-F238E27FC236}">
                <a16:creationId xmlns:a16="http://schemas.microsoft.com/office/drawing/2014/main" id="{8F10E7D6-CBEF-427A-B1AC-9D786BBEA9B3}"/>
              </a:ext>
            </a:extLst>
          </p:cNvPr>
          <p:cNvSpPr/>
          <p:nvPr/>
        </p:nvSpPr>
        <p:spPr>
          <a:xfrm>
            <a:off x="6105603" y="5015088"/>
            <a:ext cx="1243320" cy="603289"/>
          </a:xfrm>
          <a:prstGeom prst="ellipse">
            <a:avLst/>
          </a:prstGeom>
          <a:solidFill>
            <a:sysClr val="window" lastClr="FFFFFF"/>
          </a:solidFill>
          <a:ln w="28575">
            <a:solidFill>
              <a:sysClr val="windowText" lastClr="000000"/>
            </a:solidFill>
          </a:ln>
          <a:effectLst/>
          <a:scene3d>
            <a:camera prst="orthographicFront">
              <a:rot lat="0" lon="0" rev="0"/>
            </a:camera>
            <a:lightRig rig="threePt" dir="t">
              <a:rot lat="0" lon="0" rev="1200000"/>
            </a:lightRig>
          </a:scene3d>
          <a:sp3d>
            <a:bevelT w="63500" h="25400"/>
          </a:sp3d>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rPr>
              <a:t>Reference</a:t>
            </a:r>
            <a:endParaRPr kumimoji="0" lang="en-CA" sz="1200" b="1" i="0" u="none" strike="noStrike" kern="1400" cap="none" spc="0" normalizeH="0" baseline="0" noProof="0" dirty="0">
              <a:ln>
                <a:noFill/>
              </a:ln>
              <a:solidFill>
                <a:srgbClr val="000000"/>
              </a:solidFill>
              <a:effectLst/>
              <a:uLnTx/>
              <a:uFillTx/>
              <a:latin typeface="Arial Rounded MT Bold"/>
              <a:ea typeface="Times New Roman" panose="02020603050405020304" pitchFamily="18" charset="0"/>
              <a:cs typeface="Times New Roman" panose="02020603050405020304" pitchFamily="18" charset="0"/>
            </a:endParaRPr>
          </a:p>
        </p:txBody>
      </p:sp>
      <p:cxnSp>
        <p:nvCxnSpPr>
          <p:cNvPr id="102" name="Straight Arrow Connector 101">
            <a:extLst>
              <a:ext uri="{FF2B5EF4-FFF2-40B4-BE49-F238E27FC236}">
                <a16:creationId xmlns:a16="http://schemas.microsoft.com/office/drawing/2014/main" id="{06EE786E-D418-4E8C-98A3-2ACEE3FBE902}"/>
              </a:ext>
            </a:extLst>
          </p:cNvPr>
          <p:cNvCxnSpPr>
            <a:cxnSpLocks/>
            <a:endCxn id="101" idx="0"/>
          </p:cNvCxnSpPr>
          <p:nvPr/>
        </p:nvCxnSpPr>
        <p:spPr>
          <a:xfrm>
            <a:off x="6697752" y="4222468"/>
            <a:ext cx="29512" cy="792620"/>
          </a:xfrm>
          <a:prstGeom prst="straightConnector1">
            <a:avLst/>
          </a:prstGeom>
          <a:noFill/>
          <a:ln w="28575" cap="flat" cmpd="sng" algn="ctr">
            <a:solidFill>
              <a:srgbClr val="000000">
                <a:shade val="95000"/>
                <a:satMod val="105000"/>
              </a:srgbClr>
            </a:solidFill>
            <a:prstDash val="solid"/>
            <a:headEnd type="triangle"/>
            <a:tailEnd type="triangle"/>
          </a:ln>
          <a:effectLst/>
        </p:spPr>
      </p:cxnSp>
    </p:spTree>
    <p:extLst>
      <p:ext uri="{BB962C8B-B14F-4D97-AF65-F5344CB8AC3E}">
        <p14:creationId xmlns:p14="http://schemas.microsoft.com/office/powerpoint/2010/main" val="2504962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Yakimicki</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L., Edwards, N. E., Richards, E., &amp; Beck, A. M.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2019</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Animal-assisted intervention and dementia: A systematic review.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Clinical Nursing Research, 28</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9–29. https://doi.org/10.1177/1054773818756987</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223665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38046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Heerema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(2020, February 7).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does pet therapy benefit people with dementia?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https://www.verywellhealth.com/how-does-pet-therapy-benefit-people-with-dementia-98677</a:t>
            </a: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4126717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38046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Heerema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(2020, February 7).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does pet therapy benefit people with dementia?</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Verywell</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Heath.</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https://www.verywellhealth.com/how-does-pet-therapy-benefit-people-with-dementia-98677</a:t>
            </a: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2742955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38046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World Health Organization.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Towards a dementia plan: a WHO guide.</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https://apps.who.int/iris/bitstream/</a:t>
            </a:r>
            <a:b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handle/10665/272642/9789241514132-eng.pdf?ua=1</a:t>
            </a: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errors: </a:t>
            </a:r>
          </a:p>
        </p:txBody>
      </p:sp>
    </p:spTree>
    <p:extLst>
      <p:ext uri="{BB962C8B-B14F-4D97-AF65-F5344CB8AC3E}">
        <p14:creationId xmlns:p14="http://schemas.microsoft.com/office/powerpoint/2010/main" val="2178521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38046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World Health Organization.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(2018).</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Towards a dementia plan: </a:t>
            </a:r>
            <a:r>
              <a:rPr kumimoji="0" lang="en-CA" sz="2400" b="1" i="1"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guide.</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https://apps.who.int/iris/</a:t>
            </a:r>
            <a:b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bitstream/handle/10665/272642/9789241514132-eng.pdf?ua=1</a:t>
            </a: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1707259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O’Connor-Von, S. (2018). Animal-assisted therapy. In R. Lindquist, M. F. Tracy &amp; M. Snyder,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Complementary and alternative therapies in nursing</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(8th ed.). Springer Publishing Company. https://doi.org/10.1891/9780826144348</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errors: </a:t>
            </a:r>
          </a:p>
        </p:txBody>
      </p:sp>
    </p:spTree>
    <p:extLst>
      <p:ext uri="{BB962C8B-B14F-4D97-AF65-F5344CB8AC3E}">
        <p14:creationId xmlns:p14="http://schemas.microsoft.com/office/powerpoint/2010/main" val="728994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370691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O’Connor-Von, S. (2018). Animal-assisted therapy. In R. Lindquist, M. F. Tracy &amp; M. Snyder </a:t>
            </a:r>
            <a:r>
              <a:rPr kumimoji="0" lang="en-CA" sz="25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(Eds)</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Complementary and alternative therapies in nursing</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(8th ed.</a:t>
            </a:r>
            <a:r>
              <a:rPr lang="en-CA" sz="2500" b="1" spc="-10" dirty="0">
                <a:solidFill>
                  <a:prstClr val="black"/>
                </a:solidFill>
                <a:highlight>
                  <a:srgbClr val="FFFF00"/>
                </a:highlight>
                <a:latin typeface="Times New Roman" panose="02020603050405020304" pitchFamily="18" charset="0"/>
                <a:cs typeface="Times New Roman" panose="02020603050405020304" pitchFamily="18" charset="0"/>
              </a:rPr>
              <a:t>, </a:t>
            </a:r>
            <a:r>
              <a:rPr kumimoji="0" lang="en-CA" sz="25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pp. 225-246)</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Springer Publishing Company. https://doi.prg/ 10.1891/9780826144348</a:t>
            </a:r>
            <a:endParaRPr kumimoji="0" lang="en-CA" sz="25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Answers: </a:t>
            </a:r>
          </a:p>
        </p:txBody>
      </p:sp>
    </p:spTree>
    <p:extLst>
      <p:ext uri="{BB962C8B-B14F-4D97-AF65-F5344CB8AC3E}">
        <p14:creationId xmlns:p14="http://schemas.microsoft.com/office/powerpoint/2010/main" val="142835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1860253"/>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OReilly</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 &amp; </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Shatz</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 (2019).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Dementia and Alzheimer’s: Solving the practical and policy challenges.</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Anthem Press.</a:t>
            </a:r>
            <a:endParaRPr kumimoji="0" lang="en-CA" sz="25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4075610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475806"/>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OReilly</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 &amp; </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Shatz</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 (2019).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Dementia and Alzheimer’s: Solving the practical and policy challenges.</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Anthem Press. </a:t>
            </a:r>
            <a:r>
              <a:rPr kumimoji="0" lang="en-CA" sz="25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https://doi.org/10.2307/j.ctvg5bsr1</a:t>
            </a:r>
            <a:endParaRPr kumimoji="0" lang="en-CA" sz="25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2609324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1860253"/>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Prof. Samantha </a:t>
            </a:r>
            <a:r>
              <a:rPr kumimoji="0" lang="en-CA" sz="25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Hurn</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(2012).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Humans and other animals: Cross-cultural perspectives on human-animal interactions.</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Pluto Press. </a:t>
            </a:r>
            <a:endParaRPr kumimoji="0" lang="en-CA" sz="25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230047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7386" y="518620"/>
            <a:ext cx="7781925" cy="655629"/>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rPr>
              <a:t>In-text Citations</a:t>
            </a:r>
            <a:endParaRPr kumimoji="0" lang="en-CA"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endParaRPr>
          </a:p>
        </p:txBody>
      </p:sp>
      <p:sp>
        <p:nvSpPr>
          <p:cNvPr id="10" name="TextBox 9"/>
          <p:cNvSpPr txBox="1"/>
          <p:nvPr/>
        </p:nvSpPr>
        <p:spPr>
          <a:xfrm>
            <a:off x="1134128" y="955174"/>
            <a:ext cx="7895900" cy="276639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7CA8"/>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800" b="1" i="0" u="none" strike="noStrike" kern="1200" cap="none" spc="0" normalizeH="0" baseline="0" noProof="0" dirty="0" err="1">
                <a:ln>
                  <a:noFill/>
                </a:ln>
                <a:solidFill>
                  <a:srgbClr val="007CA8"/>
                </a:solidFill>
                <a:effectLst/>
                <a:uLnTx/>
                <a:uFillTx/>
                <a:latin typeface="Times New Roman" panose="02020603050405020304" pitchFamily="18" charset="0"/>
                <a:ea typeface="SimSun" panose="02010600030101010101" pitchFamily="2" charset="-122"/>
                <a:cs typeface="Times New Roman" panose="02020603050405020304" pitchFamily="18" charset="0"/>
              </a:rPr>
              <a:t>Christiuk</a:t>
            </a:r>
            <a:r>
              <a:rPr kumimoji="0" lang="en-US" sz="1800" b="1" i="0" u="none" strike="noStrike" kern="1200" cap="none" spc="0" normalizeH="0" baseline="0" noProof="0" dirty="0">
                <a:ln>
                  <a:noFill/>
                </a:ln>
                <a:solidFill>
                  <a:srgbClr val="007CA8"/>
                </a:solidFill>
                <a:effectLst/>
                <a:uLnTx/>
                <a:uFillTx/>
                <a:latin typeface="Times New Roman" panose="02020603050405020304" pitchFamily="18" charset="0"/>
                <a:ea typeface="SimSun" panose="02010600030101010101" pitchFamily="2" charset="-122"/>
                <a:cs typeface="Times New Roman" panose="02020603050405020304" pitchFamily="18" charset="0"/>
              </a:rPr>
              <a:t> (2012)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says that “Northern nursing offers a unique scope of practice that integrates the determinants of health, principles of primary health care, strategies for urgent and emergent care, as well as curative, rehabilitative and palliative care” </a:t>
            </a:r>
            <a:r>
              <a:rPr kumimoji="0" lang="en-US" sz="1800" b="1" i="0" u="none" strike="noStrike" kern="1200" cap="none" spc="0" normalizeH="0" baseline="0" noProof="0" dirty="0">
                <a:ln>
                  <a:noFill/>
                </a:ln>
                <a:solidFill>
                  <a:srgbClr val="007CA8"/>
                </a:solidFill>
                <a:effectLst/>
                <a:uLnTx/>
                <a:uFillTx/>
                <a:latin typeface="Times New Roman" panose="02020603050405020304" pitchFamily="18" charset="0"/>
                <a:ea typeface="SimSun" panose="02010600030101010101" pitchFamily="2" charset="-122"/>
                <a:cs typeface="Times New Roman" panose="02020603050405020304" pitchFamily="18" charset="0"/>
              </a:rPr>
              <a:t>(p. 12)</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She also points out that rural nurses who work with First Nations must respect the traditional practices of those communities.  </a:t>
            </a:r>
            <a:endPar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24813710-11BD-4A3C-9CF1-EB347FD6906B}"/>
              </a:ext>
            </a:extLst>
          </p:cNvPr>
          <p:cNvSpPr txBox="1"/>
          <p:nvPr/>
        </p:nvSpPr>
        <p:spPr>
          <a:xfrm>
            <a:off x="1134128" y="4421481"/>
            <a:ext cx="7895900" cy="212006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Some of the remote areas rural nurses live and work in involve travelling in all types of conditions by land, air and water </a:t>
            </a:r>
            <a:r>
              <a:rPr kumimoji="0" lang="en-US" sz="1800" b="1" i="0" u="none" strike="noStrike" kern="1200" cap="none" spc="0" normalizeH="0" baseline="0" noProof="0" dirty="0">
                <a:ln>
                  <a:noFill/>
                </a:ln>
                <a:solidFill>
                  <a:srgbClr val="007CA8"/>
                </a:solidFill>
                <a:effectLst/>
                <a:uLnTx/>
                <a:uFillTx/>
                <a:latin typeface="Times New Roman" panose="02020603050405020304" pitchFamily="18" charset="0"/>
                <a:ea typeface="SimSun" panose="02010600030101010101" pitchFamily="2" charset="-122"/>
                <a:cs typeface="+mn-cs"/>
              </a:rPr>
              <a:t>(</a:t>
            </a:r>
            <a:r>
              <a:rPr kumimoji="0" lang="en-US" sz="1800" b="1" i="0" u="none" strike="noStrike" kern="1200" cap="none" spc="0" normalizeH="0" baseline="0" noProof="0" dirty="0" err="1">
                <a:ln>
                  <a:noFill/>
                </a:ln>
                <a:solidFill>
                  <a:srgbClr val="007CA8"/>
                </a:solidFill>
                <a:effectLst/>
                <a:uLnTx/>
                <a:uFillTx/>
                <a:latin typeface="Times New Roman" panose="02020603050405020304" pitchFamily="18" charset="0"/>
                <a:ea typeface="SimSun" panose="02010600030101010101" pitchFamily="2" charset="-122"/>
                <a:cs typeface="+mn-cs"/>
              </a:rPr>
              <a:t>Christiuk</a:t>
            </a:r>
            <a:r>
              <a:rPr kumimoji="0" lang="en-US" sz="1800" b="1" i="0" u="none" strike="noStrike" kern="1200" cap="none" spc="0" normalizeH="0" baseline="0" noProof="0" dirty="0">
                <a:ln>
                  <a:noFill/>
                </a:ln>
                <a:solidFill>
                  <a:srgbClr val="007CA8"/>
                </a:solidFill>
                <a:effectLst/>
                <a:uLnTx/>
                <a:uFillTx/>
                <a:latin typeface="Times New Roman" panose="02020603050405020304" pitchFamily="18" charset="0"/>
                <a:ea typeface="SimSun" panose="02010600030101010101" pitchFamily="2" charset="-122"/>
                <a:cs typeface="+mn-cs"/>
              </a:rPr>
              <a:t>, 2012)</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Fortunately, nurses working in such areas are eligible to receive an allowance to compensate for the high cost of living in such places </a:t>
            </a:r>
            <a:r>
              <a:rPr kumimoji="0" lang="en-US" sz="1800" b="1" i="0" u="none" strike="noStrike" kern="1200" cap="none" spc="0" normalizeH="0" baseline="0" noProof="0" dirty="0">
                <a:ln>
                  <a:noFill/>
                </a:ln>
                <a:solidFill>
                  <a:srgbClr val="007CA8"/>
                </a:solidFill>
                <a:effectLst/>
                <a:uLnTx/>
                <a:uFillTx/>
                <a:latin typeface="Times New Roman" panose="02020603050405020304" pitchFamily="18" charset="0"/>
                <a:ea typeface="SimSun" panose="02010600030101010101" pitchFamily="2" charset="-122"/>
                <a:cs typeface="+mn-cs"/>
              </a:rPr>
              <a:t>(Government of Canada, 2020, February 2)</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a:t>
            </a:r>
            <a:endPar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BA9A6DC0-29AE-4D70-9D33-79828FD363F0}"/>
              </a:ext>
            </a:extLst>
          </p:cNvPr>
          <p:cNvSpPr txBox="1"/>
          <p:nvPr/>
        </p:nvSpPr>
        <p:spPr>
          <a:xfrm>
            <a:off x="1134128" y="3783948"/>
            <a:ext cx="7895900" cy="45442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Rounded MT Bold"/>
                <a:ea typeface="SimSun" panose="02010600030101010101" pitchFamily="2" charset="-122"/>
                <a:cs typeface="+mn-cs"/>
              </a:rPr>
              <a:t>Later in the paper…</a:t>
            </a:r>
            <a:endParaRPr kumimoji="0" lang="en-CA" sz="1800" b="0" i="1" u="none" strike="noStrike" kern="1200" cap="none" spc="0" normalizeH="0" baseline="0" noProof="0" dirty="0">
              <a:ln>
                <a:noFill/>
              </a:ln>
              <a:solidFill>
                <a:prstClr val="black"/>
              </a:solidFill>
              <a:effectLst/>
              <a:uLnTx/>
              <a:uFillTx/>
              <a:latin typeface="Arial Rounded MT Bold"/>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63711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1860253"/>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500" b="1" i="0" u="none" strike="noStrike" kern="1200" cap="none" spc="-1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Hurn</a:t>
            </a:r>
            <a:r>
              <a:rPr kumimoji="0" lang="en-CA" sz="25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S. </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(2012). </a:t>
            </a:r>
            <a:r>
              <a:rPr kumimoji="0" lang="en-CA" sz="25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Humans and other animals: Cross-cultural perspectives on human-animal interactions.</a:t>
            </a:r>
            <a:r>
              <a:rPr kumimoji="0" lang="en-CA" sz="25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Pluto Press. </a:t>
            </a:r>
            <a:endParaRPr kumimoji="0" lang="en-CA" sz="25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3987841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356232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Aarskog</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Nina Karin,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Hunskår</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Irene,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Bruvik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Frøydis</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(2019). Animal-assisted interventions with dogs and robotic animals for residents with dementia in nursing homes: A systematic review.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Physical &amp; Occupational Therapy in Geriatrics, 37</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77–93. https://doi.org/10.1080/02703181.2019.1613466</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3560435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356232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Aarskog</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N. 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Hunskår</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I.</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&amp;  </a:t>
            </a: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Bruvik</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F.</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(2019). Animal-assisted interventions with dogs and robotic animals for residents with dementia in nursing homes: A systematic review.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Physical &amp; Occupational Therapy in Geriatrics, 37</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77–93. https://doi.org/10.1080/02703181.2019.1613466</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771589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38046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Berglund, J. (2014). Princely companion or object of offense? The dog’s ambiguous status in Islam.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Society &amp; Animals, 22</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545–559. https://doi-org.ezproxy.tru.ca/10.1163/15685306-12341357</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41894307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48540"/>
            <a:ext cx="7672388" cy="238046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Berglund, J. (2014). Princely companion or object of offense? The dog’s ambiguous status in Islam. </a:t>
            </a:r>
            <a:r>
              <a:rPr kumimoji="0" lang="en-CA" sz="24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Society &amp; Animals, 22</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en-CA" sz="2400" b="1" i="0"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545–559. https://doi-org.ezproxy.tru.ca/10.1163/15685306-12341357</a:t>
            </a:r>
            <a:endParaRPr kumimoji="0" lang="en-CA" sz="2400" b="1" i="0" u="sng"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Answer: </a:t>
            </a:r>
          </a:p>
        </p:txBody>
      </p:sp>
    </p:spTree>
    <p:extLst>
      <p:ext uri="{BB962C8B-B14F-4D97-AF65-F5344CB8AC3E}">
        <p14:creationId xmlns:p14="http://schemas.microsoft.com/office/powerpoint/2010/main" val="2590880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Renzetti</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(2020, April 17). The aged: Lovely in theory, disposable in fact. The Globe and Mail. https://www.theglobeandmail.com/opinion/article-the-aged-lovely-in-theory-disposable-in-fact</a:t>
            </a:r>
            <a:b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1016163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1003162"/>
            <a:ext cx="7672388" cy="2971391"/>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4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Renzetti</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(2020, April 17). The aged: Lovely in theory, disposable in fact. </a:t>
            </a:r>
            <a:r>
              <a:rPr kumimoji="0" lang="en-CA" sz="2400" b="1" i="1" u="none" strike="noStrike" kern="1200" cap="none" spc="-1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The Globe and Mail. </a:t>
            </a:r>
            <a: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https://www.theglobeandmail.com/opinion/article-the-aged-lovely-in-theory-disposable-in-fact</a:t>
            </a:r>
            <a:br>
              <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CA" sz="24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1186466-2485-4D8E-BE40-BB7DABB96654}"/>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13853152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711033"/>
            <a:ext cx="7781925" cy="483004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Batubara, S. O., </a:t>
            </a:r>
            <a:r>
              <a:rPr kumimoji="0" lang="en-CA"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Tonapa</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I., </a:t>
            </a:r>
            <a:r>
              <a:rPr kumimoji="0" lang="en-CA"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Saragih</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D., </a:t>
            </a:r>
            <a:r>
              <a:rPr kumimoji="0" lang="en-CA"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Mulyadi</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&amp; Lee, B.-O. (2022). Effects of animal-assisted interventions for people with dementia: A systematic review and meta-analysis. </a:t>
            </a:r>
            <a:r>
              <a:rPr kumimoji="0" lang="en-CA"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Geriatric Nursing, 43</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26–37. https://doi-org.ezproxy.tru.ca/10.1016</a:t>
            </a:r>
            <a:b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/j.gerinurse.2021.10.016</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163FFEA-0C3D-BEDA-5009-2F252E1A1306}"/>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20845626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062" y="711033"/>
            <a:ext cx="7781925" cy="4830040"/>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Batubara, S. O., </a:t>
            </a:r>
            <a:r>
              <a:rPr kumimoji="0" lang="en-CA"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Tonapa</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I., </a:t>
            </a:r>
            <a:r>
              <a:rPr kumimoji="0" lang="en-CA"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Saragih</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D., </a:t>
            </a:r>
            <a:r>
              <a:rPr kumimoji="0" lang="en-CA"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Mulyadi</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&amp; Lee, B.-O. (2022). Effects of animal-assisted interventions for people with dementia: A systematic review and meta-analysis. </a:t>
            </a:r>
            <a:r>
              <a:rPr kumimoji="0" lang="en-CA"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Geriatric Nursing, 43</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26–37. https://doi-org.</a:t>
            </a:r>
            <a:r>
              <a:rPr kumimoji="0" lang="en-CA" sz="28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ezproxy.tru.ca</a:t>
            </a: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/10.1016</a:t>
            </a:r>
            <a:b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/j.gerinurse.2021.10.016</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163FFEA-0C3D-BEDA-5009-2F252E1A1306}"/>
              </a:ext>
            </a:extLst>
          </p:cNvPr>
          <p:cNvSpPr txBox="1"/>
          <p:nvPr/>
        </p:nvSpPr>
        <p:spPr>
          <a:xfrm>
            <a:off x="1225062" y="171451"/>
            <a:ext cx="48416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Arial Rounded MT Bold"/>
                <a:ea typeface="+mn-ea"/>
                <a:cs typeface="+mn-cs"/>
              </a:rPr>
              <a:t>Find the error: </a:t>
            </a:r>
          </a:p>
        </p:txBody>
      </p:sp>
    </p:spTree>
    <p:extLst>
      <p:ext uri="{BB962C8B-B14F-4D97-AF65-F5344CB8AC3E}">
        <p14:creationId xmlns:p14="http://schemas.microsoft.com/office/powerpoint/2010/main" val="22718918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2569" y="2052200"/>
            <a:ext cx="8378861"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7200" b="0" i="0" u="none" strike="noStrike" kern="1200" cap="none" spc="0" normalizeH="0" baseline="0" noProof="0" dirty="0">
                <a:ln>
                  <a:noFill/>
                </a:ln>
                <a:solidFill>
                  <a:prstClr val="white"/>
                </a:solidFill>
                <a:effectLst/>
                <a:uLnTx/>
                <a:uFillTx/>
                <a:latin typeface="Arial Rounded MT Bold"/>
                <a:ea typeface="+mn-ea"/>
                <a:cs typeface="+mn-cs"/>
              </a:rPr>
              <a:t>Formatting Papers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7200" b="0" i="0" u="none" strike="noStrike" kern="1200" cap="none" spc="0" normalizeH="0" baseline="0" noProof="0" dirty="0">
                <a:ln>
                  <a:noFill/>
                </a:ln>
                <a:solidFill>
                  <a:prstClr val="white"/>
                </a:solidFill>
                <a:effectLst/>
                <a:uLnTx/>
                <a:uFillTx/>
                <a:latin typeface="Arial Rounded MT Bold"/>
                <a:ea typeface="+mn-ea"/>
                <a:cs typeface="+mn-cs"/>
              </a:rPr>
              <a:t>in APA Style</a:t>
            </a:r>
          </a:p>
        </p:txBody>
      </p:sp>
    </p:spTree>
    <p:extLst>
      <p:ext uri="{BB962C8B-B14F-4D97-AF65-F5344CB8AC3E}">
        <p14:creationId xmlns:p14="http://schemas.microsoft.com/office/powerpoint/2010/main" val="117718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7386" y="1336675"/>
            <a:ext cx="7781925" cy="2251642"/>
          </a:xfrm>
          <a:prstGeom prst="rect">
            <a:avLst/>
          </a:prstGeom>
          <a:noFill/>
        </p:spPr>
        <p:txBody>
          <a:bodyPr wrap="square" rtlCol="0">
            <a:spAutoFit/>
          </a:bodyPr>
          <a:lstStyle/>
          <a:p>
            <a:pPr marL="914400" marR="0" lvl="0" indent="-914400" algn="l" defTabSz="457200" rtl="0" eaLnBrk="1" fontAlgn="auto" latinLnBrk="0" hangingPunct="1">
              <a:lnSpc>
                <a:spcPct val="160000"/>
              </a:lnSpc>
              <a:spcBef>
                <a:spcPts val="2400"/>
              </a:spcBef>
              <a:spcAft>
                <a:spcPts val="0"/>
              </a:spcAft>
              <a:buClrTx/>
              <a:buSzTx/>
              <a:buFontTx/>
              <a:buNone/>
              <a:tabLst/>
              <a:defRPr/>
            </a:pPr>
            <a:r>
              <a:rPr kumimoji="0" lang="en-CA"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Christiuk</a:t>
            </a:r>
            <a:r>
              <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 (2012). Scope of practice series: Nursing in a First Nations community. </a:t>
            </a:r>
            <a:r>
              <a:rPr kumimoji="0" lang="en-CA"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Manitoba RN Journal, 37(4</a:t>
            </a:r>
            <a:r>
              <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12–13. </a:t>
            </a:r>
            <a:endParaRPr kumimoji="0" lang="en-CA"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914400" marR="0" lvl="0" indent="-914400" algn="l" defTabSz="457200" rtl="0" eaLnBrk="1" fontAlgn="auto" latinLnBrk="0" hangingPunct="1">
              <a:lnSpc>
                <a:spcPct val="16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 of Canada.  (2020, February 2). </a:t>
            </a:r>
            <a:r>
              <a:rPr kumimoji="0" lang="en-CA"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Work-life balance, salary and allowances for nurses. </a:t>
            </a:r>
            <a:r>
              <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https://www.sac-isc.gc.ca/eng/</a:t>
            </a:r>
            <a:br>
              <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CA"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1580672006998/1580672137107</a:t>
            </a:r>
          </a:p>
        </p:txBody>
      </p:sp>
      <p:sp>
        <p:nvSpPr>
          <p:cNvPr id="4" name="TextBox 3">
            <a:extLst>
              <a:ext uri="{FF2B5EF4-FFF2-40B4-BE49-F238E27FC236}">
                <a16:creationId xmlns:a16="http://schemas.microsoft.com/office/drawing/2014/main" id="{2FFCFF0D-33EF-4DF3-A2BE-B118A3A17758}"/>
              </a:ext>
            </a:extLst>
          </p:cNvPr>
          <p:cNvSpPr txBox="1"/>
          <p:nvPr/>
        </p:nvSpPr>
        <p:spPr>
          <a:xfrm>
            <a:off x="1027386" y="518620"/>
            <a:ext cx="7781925" cy="655629"/>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rPr>
              <a:t>References</a:t>
            </a:r>
            <a:endParaRPr kumimoji="0" lang="en-CA" sz="2800" b="1" i="0" u="none" strike="noStrike" kern="1200" cap="none" spc="0" normalizeH="0" baseline="0" noProof="0" dirty="0">
              <a:ln>
                <a:noFill/>
              </a:ln>
              <a:solidFill>
                <a:prstClr val="black"/>
              </a:solidFill>
              <a:effectLst/>
              <a:uLnTx/>
              <a:uFillTx/>
              <a:latin typeface="Arial Rounded MT Bold"/>
              <a:ea typeface="+mn-ea"/>
              <a:cs typeface="Times New Roman" panose="02020603050405020304" pitchFamily="18" charset="0"/>
            </a:endParaRPr>
          </a:p>
        </p:txBody>
      </p:sp>
    </p:spTree>
    <p:extLst>
      <p:ext uri="{BB962C8B-B14F-4D97-AF65-F5344CB8AC3E}">
        <p14:creationId xmlns:p14="http://schemas.microsoft.com/office/powerpoint/2010/main" val="2098923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2075" y="1467988"/>
            <a:ext cx="7781925"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Rounded MT Bold"/>
                <a:ea typeface="+mn-ea"/>
                <a:cs typeface="+mn-cs"/>
              </a:rPr>
              <a:t>There are many rules</a:t>
            </a:r>
            <a:br>
              <a:rPr kumimoji="0" lang="en-US" sz="4800" b="0" i="0" u="none" strike="noStrike" kern="1200" cap="none" spc="0" normalizeH="0" baseline="0" noProof="0" dirty="0">
                <a:ln>
                  <a:noFill/>
                </a:ln>
                <a:solidFill>
                  <a:prstClr val="black"/>
                </a:solidFill>
                <a:effectLst/>
                <a:uLnTx/>
                <a:uFillTx/>
                <a:latin typeface="Arial Rounded MT Bold"/>
                <a:ea typeface="+mn-ea"/>
                <a:cs typeface="+mn-cs"/>
              </a:rPr>
            </a:br>
            <a:r>
              <a:rPr kumimoji="0" lang="en-US" sz="4800" b="0" i="0" u="none" strike="noStrike" kern="1200" cap="none" spc="0" normalizeH="0" baseline="0" noProof="0" dirty="0">
                <a:ln>
                  <a:noFill/>
                </a:ln>
                <a:solidFill>
                  <a:prstClr val="black"/>
                </a:solidFill>
                <a:effectLst/>
                <a:uLnTx/>
                <a:uFillTx/>
                <a:latin typeface="Arial Rounded MT Bold"/>
                <a:ea typeface="+mn-ea"/>
                <a:cs typeface="+mn-cs"/>
              </a:rPr>
              <a:t>for correctly formatting </a:t>
            </a:r>
            <a:br>
              <a:rPr kumimoji="0" lang="en-US" sz="4800" b="0" i="0" u="none" strike="noStrike" kern="1200" cap="none" spc="0" normalizeH="0" baseline="0" noProof="0" dirty="0">
                <a:ln>
                  <a:noFill/>
                </a:ln>
                <a:solidFill>
                  <a:prstClr val="black"/>
                </a:solidFill>
                <a:effectLst/>
                <a:uLnTx/>
                <a:uFillTx/>
                <a:latin typeface="Arial Rounded MT Bold"/>
                <a:ea typeface="+mn-ea"/>
                <a:cs typeface="+mn-cs"/>
              </a:rPr>
            </a:br>
            <a:r>
              <a:rPr kumimoji="0" lang="en-US" sz="4800" b="0" i="0" u="none" strike="noStrike" kern="1200" cap="none" spc="0" normalizeH="0" baseline="0" noProof="0" dirty="0">
                <a:ln>
                  <a:noFill/>
                </a:ln>
                <a:solidFill>
                  <a:prstClr val="black"/>
                </a:solidFill>
                <a:effectLst/>
                <a:uLnTx/>
                <a:uFillTx/>
                <a:latin typeface="Arial Rounded MT Bold"/>
                <a:ea typeface="+mn-ea"/>
                <a:cs typeface="+mn-cs"/>
              </a:rPr>
              <a:t>a paper in APA Style.</a:t>
            </a:r>
            <a:endParaRPr kumimoji="0" lang="en-US" sz="4400" b="0" i="0" u="none" strike="noStrike" kern="1200" cap="none" spc="0" normalizeH="0" baseline="0" noProof="0" dirty="0">
              <a:ln>
                <a:noFill/>
              </a:ln>
              <a:solidFill>
                <a:prstClr val="black"/>
              </a:solidFill>
              <a:effectLst/>
              <a:uLnTx/>
              <a:uFillTx/>
              <a:latin typeface="Arial Rounded MT Bold"/>
              <a:ea typeface="+mn-ea"/>
              <a:cs typeface="+mn-cs"/>
            </a:endParaRPr>
          </a:p>
        </p:txBody>
      </p:sp>
    </p:spTree>
    <p:extLst>
      <p:ext uri="{BB962C8B-B14F-4D97-AF65-F5344CB8AC3E}">
        <p14:creationId xmlns:p14="http://schemas.microsoft.com/office/powerpoint/2010/main" val="1564889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9431" y="412276"/>
            <a:ext cx="77819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All headings and text must be in one of these fonts:</a:t>
            </a:r>
          </a:p>
        </p:txBody>
      </p:sp>
      <p:sp>
        <p:nvSpPr>
          <p:cNvPr id="5" name="TextBox 4"/>
          <p:cNvSpPr txBox="1"/>
          <p:nvPr/>
        </p:nvSpPr>
        <p:spPr>
          <a:xfrm>
            <a:off x="1129431" y="1895561"/>
            <a:ext cx="7781925" cy="3714799"/>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11 pt. Calibri</a:t>
            </a:r>
            <a:br>
              <a:rPr kumimoji="0" lang="en-US" sz="6600" b="0" i="0" u="none" strike="noStrike" kern="1200" cap="none" spc="0" normalizeH="0" baseline="0" noProof="0" dirty="0">
                <a:ln>
                  <a:noFill/>
                </a:ln>
                <a:solidFill>
                  <a:prstClr val="black"/>
                </a:solidFill>
                <a:effectLst/>
                <a:uLnTx/>
                <a:uFillTx/>
                <a:latin typeface="Arial Rounded MT Bold"/>
                <a:ea typeface="+mn-ea"/>
                <a:cs typeface="+mn-cs"/>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pt. Arial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Lucida Sans Unicode" panose="020B0602030504020204" pitchFamily="34" charset="0"/>
              </a:rPr>
              <a:t>10 pt. Lucinda Sans Unicode</a:t>
            </a:r>
            <a:r>
              <a:rPr kumimoji="0" lang="en-US" sz="3200" b="0" i="0" u="none" strike="noStrike" kern="1200" cap="none" spc="0" normalizeH="0" baseline="0" noProof="0" dirty="0">
                <a:ln>
                  <a:noFill/>
                </a:ln>
                <a:solidFill>
                  <a:prstClr val="black"/>
                </a:solidFill>
                <a:effectLst/>
                <a:uLnTx/>
                <a:uFillTx/>
                <a:latin typeface="Arial Rounded MT Bold"/>
                <a:ea typeface="+mn-ea"/>
                <a:cs typeface="+mn-cs"/>
              </a:rPr>
              <a:t> </a:t>
            </a:r>
            <a:br>
              <a:rPr kumimoji="0" lang="en-US" sz="6600" b="0" i="0" u="none" strike="noStrike" kern="1200" cap="none" spc="0" normalizeH="0" baseline="0" noProof="0" dirty="0">
                <a:ln>
                  <a:noFill/>
                </a:ln>
                <a:solidFill>
                  <a:prstClr val="black"/>
                </a:solidFill>
                <a:effectLst/>
                <a:uLnTx/>
                <a:uFillTx/>
                <a:latin typeface="Arial Rounded MT Bold"/>
                <a:ea typeface="+mn-ea"/>
                <a:cs typeface="+mn-cs"/>
              </a:rPr>
            </a:br>
            <a:r>
              <a:rPr kumimoji="0" lang="en-US"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11 pt. Georgia</a:t>
            </a:r>
            <a:r>
              <a:rPr kumimoji="0" lang="en-US" sz="4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pt. Times New Roman</a:t>
            </a:r>
          </a:p>
        </p:txBody>
      </p:sp>
    </p:spTree>
    <p:extLst>
      <p:ext uri="{BB962C8B-B14F-4D97-AF65-F5344CB8AC3E}">
        <p14:creationId xmlns:p14="http://schemas.microsoft.com/office/powerpoint/2010/main" val="19813567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70" y="634022"/>
            <a:ext cx="7356230"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Arial Rounded MT Bold"/>
                <a:ea typeface="+mn-ea"/>
                <a:cs typeface="+mn-cs"/>
              </a:rPr>
              <a:t>The entire paper must be double spaced.</a:t>
            </a: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8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text is double spaced, which means that there is text on every second line,</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leaving a lot of space between the lines.</a:t>
            </a:r>
            <a:endParaRPr kumimoji="0" lang="en-US" sz="3200" b="0" i="0" u="none" strike="noStrike" kern="1200" cap="none" spc="0" normalizeH="0" baseline="0" noProof="0" dirty="0">
              <a:ln>
                <a:noFill/>
              </a:ln>
              <a:solidFill>
                <a:prstClr val="black"/>
              </a:solidFill>
              <a:effectLst/>
              <a:uLnTx/>
              <a:uFillTx/>
              <a:latin typeface="Arial Rounded MT Bold"/>
              <a:ea typeface="+mn-ea"/>
              <a:cs typeface="+mn-cs"/>
            </a:endParaRPr>
          </a:p>
        </p:txBody>
      </p:sp>
    </p:spTree>
    <p:extLst>
      <p:ext uri="{BB962C8B-B14F-4D97-AF65-F5344CB8AC3E}">
        <p14:creationId xmlns:p14="http://schemas.microsoft.com/office/powerpoint/2010/main" val="5835313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70" y="634022"/>
            <a:ext cx="77819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Arial Rounded MT Bold"/>
                <a:ea typeface="+mn-ea"/>
                <a:cs typeface="+mn-cs"/>
              </a:rPr>
              <a:t>There must be a title page.</a:t>
            </a:r>
          </a:p>
        </p:txBody>
      </p:sp>
      <p:pic>
        <p:nvPicPr>
          <p:cNvPr id="5" name="Picture 4"/>
          <p:cNvPicPr>
            <a:picLocks noChangeAspect="1"/>
          </p:cNvPicPr>
          <p:nvPr/>
        </p:nvPicPr>
        <p:blipFill rotWithShape="1">
          <a:blip r:embed="rId3"/>
          <a:srcRect l="1228" t="713" r="3430" b="1408"/>
          <a:stretch/>
        </p:blipFill>
        <p:spPr>
          <a:xfrm>
            <a:off x="3016802" y="1803526"/>
            <a:ext cx="3473841" cy="449677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28714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70" y="634022"/>
            <a:ext cx="77819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Arial Rounded MT Bold"/>
                <a:ea typeface="+mn-ea"/>
                <a:cs typeface="+mn-cs"/>
              </a:rPr>
              <a:t>All four margins must be set to </a:t>
            </a:r>
            <a:br>
              <a:rPr kumimoji="0" lang="en-CA" sz="3600" b="0" i="0" u="none" strike="noStrike" kern="1200" cap="none" spc="0" normalizeH="0" baseline="0" noProof="0" dirty="0">
                <a:ln>
                  <a:noFill/>
                </a:ln>
                <a:solidFill>
                  <a:prstClr val="black"/>
                </a:solidFill>
                <a:effectLst/>
                <a:uLnTx/>
                <a:uFillTx/>
                <a:latin typeface="Arial Rounded MT Bold"/>
                <a:ea typeface="+mn-ea"/>
                <a:cs typeface="+mn-cs"/>
              </a:rPr>
            </a:br>
            <a:r>
              <a:rPr kumimoji="0" lang="en-CA" sz="3600" b="0" i="0" u="none" strike="noStrike" kern="1200" cap="none" spc="0" normalizeH="0" baseline="0" noProof="0" dirty="0">
                <a:ln>
                  <a:noFill/>
                </a:ln>
                <a:solidFill>
                  <a:prstClr val="black"/>
                </a:solidFill>
                <a:effectLst/>
                <a:uLnTx/>
                <a:uFillTx/>
                <a:latin typeface="Arial Rounded MT Bold"/>
                <a:ea typeface="+mn-ea"/>
                <a:cs typeface="+mn-cs"/>
              </a:rPr>
              <a:t>1 inch (2.5cm).</a:t>
            </a:r>
          </a:p>
        </p:txBody>
      </p:sp>
      <p:pic>
        <p:nvPicPr>
          <p:cNvPr id="1028" name="Picture 4"/>
          <p:cNvPicPr>
            <a:picLocks noChangeAspect="1" noChangeArrowheads="1"/>
          </p:cNvPicPr>
          <p:nvPr/>
        </p:nvPicPr>
        <p:blipFill rotWithShape="1">
          <a:blip r:embed="rId3"/>
          <a:srcRect l="604" t="1035" r="604"/>
          <a:stretch/>
        </p:blipFill>
        <p:spPr bwMode="auto">
          <a:xfrm>
            <a:off x="3496580" y="2390787"/>
            <a:ext cx="2633097" cy="339528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26" name="Straight Arrow Connector 25"/>
          <p:cNvCxnSpPr/>
          <p:nvPr/>
        </p:nvCxnSpPr>
        <p:spPr>
          <a:xfrm flipH="1">
            <a:off x="6109623" y="4238687"/>
            <a:ext cx="680280" cy="0"/>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61399" y="4238687"/>
            <a:ext cx="637881" cy="0"/>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68110" y="1897683"/>
            <a:ext cx="0" cy="562528"/>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868110" y="5786072"/>
            <a:ext cx="0" cy="560133"/>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0839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69" y="634022"/>
            <a:ext cx="77819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The pages must be numbered in the top right corner. </a:t>
            </a:r>
          </a:p>
        </p:txBody>
      </p:sp>
      <p:pic>
        <p:nvPicPr>
          <p:cNvPr id="2" name="Picture 1"/>
          <p:cNvPicPr>
            <a:picLocks noChangeAspect="1"/>
          </p:cNvPicPr>
          <p:nvPr/>
        </p:nvPicPr>
        <p:blipFill rotWithShape="1">
          <a:blip r:embed="rId3"/>
          <a:srcRect t="2227" b="2227"/>
          <a:stretch/>
        </p:blipFill>
        <p:spPr>
          <a:xfrm>
            <a:off x="1004038" y="2680138"/>
            <a:ext cx="7690349" cy="409371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p:nvPr/>
        </p:nvCxnSpPr>
        <p:spPr>
          <a:xfrm flipH="1">
            <a:off x="7852655" y="2149066"/>
            <a:ext cx="574613" cy="883239"/>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936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69" y="634022"/>
            <a:ext cx="778192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The title must be repeated, centred and bolded, at the top of the first page of text. </a:t>
            </a:r>
          </a:p>
        </p:txBody>
      </p:sp>
      <p:pic>
        <p:nvPicPr>
          <p:cNvPr id="2" name="Picture 1"/>
          <p:cNvPicPr>
            <a:picLocks noChangeAspect="1"/>
          </p:cNvPicPr>
          <p:nvPr/>
        </p:nvPicPr>
        <p:blipFill rotWithShape="1">
          <a:blip r:embed="rId3"/>
          <a:srcRect t="2227" b="2227"/>
          <a:stretch/>
        </p:blipFill>
        <p:spPr>
          <a:xfrm>
            <a:off x="1004038" y="2680138"/>
            <a:ext cx="7690349" cy="409371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p:nvPr/>
        </p:nvCxnSpPr>
        <p:spPr>
          <a:xfrm flipH="1">
            <a:off x="6083490" y="2545761"/>
            <a:ext cx="574613" cy="883239"/>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909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E604BA-ED45-4A4A-5962-A418DEC8B2A4}"/>
              </a:ext>
            </a:extLst>
          </p:cNvPr>
          <p:cNvPicPr>
            <a:picLocks noChangeAspect="1"/>
          </p:cNvPicPr>
          <p:nvPr/>
        </p:nvPicPr>
        <p:blipFill rotWithShape="1">
          <a:blip r:embed="rId3"/>
          <a:srcRect b="6165"/>
          <a:stretch/>
        </p:blipFill>
        <p:spPr>
          <a:xfrm>
            <a:off x="1009357" y="2377923"/>
            <a:ext cx="7699532" cy="448007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178169" y="634022"/>
            <a:ext cx="77819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Level 1</a:t>
            </a:r>
            <a:r>
              <a:rPr lang="en-US" sz="3600" dirty="0">
                <a:solidFill>
                  <a:prstClr val="black"/>
                </a:solidFill>
                <a:latin typeface="Arial Rounded MT Bold"/>
              </a:rPr>
              <a:t> headings must be centred and bolded. </a:t>
            </a: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p:txBody>
      </p:sp>
      <p:cxnSp>
        <p:nvCxnSpPr>
          <p:cNvPr id="17" name="Straight Arrow Connector 16"/>
          <p:cNvCxnSpPr/>
          <p:nvPr/>
        </p:nvCxnSpPr>
        <p:spPr>
          <a:xfrm flipH="1">
            <a:off x="5774001" y="3755582"/>
            <a:ext cx="574613" cy="883239"/>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579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69" y="634022"/>
            <a:ext cx="77819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Other headings must be formatted according to level. </a:t>
            </a:r>
          </a:p>
        </p:txBody>
      </p:sp>
      <p:pic>
        <p:nvPicPr>
          <p:cNvPr id="5" name="Picture 4">
            <a:extLst>
              <a:ext uri="{FF2B5EF4-FFF2-40B4-BE49-F238E27FC236}">
                <a16:creationId xmlns:a16="http://schemas.microsoft.com/office/drawing/2014/main" id="{7CEEA413-3897-1D39-7226-097B4E6C98BD}"/>
              </a:ext>
            </a:extLst>
          </p:cNvPr>
          <p:cNvPicPr>
            <a:picLocks noChangeAspect="1"/>
          </p:cNvPicPr>
          <p:nvPr/>
        </p:nvPicPr>
        <p:blipFill rotWithShape="1">
          <a:blip r:embed="rId3"/>
          <a:srcRect l="9434" r="15540"/>
          <a:stretch/>
        </p:blipFill>
        <p:spPr>
          <a:xfrm>
            <a:off x="1051561" y="2078859"/>
            <a:ext cx="7557868" cy="3854975"/>
          </a:xfrm>
          <a:prstGeom prst="rect">
            <a:avLst/>
          </a:prstGeom>
        </p:spPr>
      </p:pic>
    </p:spTree>
    <p:extLst>
      <p:ext uri="{BB962C8B-B14F-4D97-AF65-F5344CB8AC3E}">
        <p14:creationId xmlns:p14="http://schemas.microsoft.com/office/powerpoint/2010/main" val="1938129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69" y="634022"/>
            <a:ext cx="77819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The references must be formatted</a:t>
            </a:r>
            <a:r>
              <a:rPr lang="en-US" sz="3600" dirty="0">
                <a:solidFill>
                  <a:prstClr val="black"/>
                </a:solidFill>
                <a:latin typeface="Arial Rounded MT Bold"/>
              </a:rPr>
              <a:t> with hanging indents.</a:t>
            </a: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p:txBody>
      </p:sp>
      <p:pic>
        <p:nvPicPr>
          <p:cNvPr id="2" name="Picture 1"/>
          <p:cNvPicPr>
            <a:picLocks noChangeAspect="1"/>
          </p:cNvPicPr>
          <p:nvPr/>
        </p:nvPicPr>
        <p:blipFill rotWithShape="1">
          <a:blip r:embed="rId3"/>
          <a:srcRect t="11586" b="11586"/>
          <a:stretch/>
        </p:blipFill>
        <p:spPr>
          <a:xfrm>
            <a:off x="1004038" y="2764287"/>
            <a:ext cx="7690349" cy="409371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a:cxnSpLocks/>
          </p:cNvCxnSpPr>
          <p:nvPr/>
        </p:nvCxnSpPr>
        <p:spPr>
          <a:xfrm>
            <a:off x="1603717" y="3846290"/>
            <a:ext cx="540512" cy="0"/>
          </a:xfrm>
          <a:prstGeom prst="straightConnector1">
            <a:avLst/>
          </a:prstGeom>
          <a:ln w="539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595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48098" y="1805732"/>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 Rounded MT Bold"/>
                <a:ea typeface="+mn-ea"/>
                <a:cs typeface="+mn-cs"/>
              </a:rPr>
              <a:t>Who? </a:t>
            </a:r>
            <a:r>
              <a:rPr kumimoji="0" lang="en-US" sz="3200" b="0" i="0" u="none" strike="noStrike" kern="1200" cap="none" spc="0" normalizeH="0" baseline="0" noProof="0" dirty="0">
                <a:ln>
                  <a:noFill/>
                </a:ln>
                <a:solidFill>
                  <a:prstClr val="black"/>
                </a:solidFill>
                <a:effectLst/>
                <a:uLnTx/>
                <a:uFillTx/>
                <a:latin typeface="Arial Rounded MT Bold"/>
                <a:ea typeface="+mn-ea"/>
                <a:cs typeface="+mn-cs"/>
              </a:rPr>
              <a:t>The author</a:t>
            </a:r>
            <a:endParaRPr kumimoji="0" lang="en-CA" sz="3200" b="0"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9" name="TextBox 8"/>
          <p:cNvSpPr txBox="1"/>
          <p:nvPr/>
        </p:nvSpPr>
        <p:spPr>
          <a:xfrm>
            <a:off x="1248101" y="1028076"/>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Rounded MT Bold"/>
                <a:ea typeface="+mn-ea"/>
                <a:cs typeface="+mn-cs"/>
              </a:rPr>
              <a:t>References always include:</a:t>
            </a:r>
            <a:endParaRPr kumimoji="0" lang="en-CA" sz="3200" b="0"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8" name="TextBox 7"/>
          <p:cNvSpPr txBox="1"/>
          <p:nvPr/>
        </p:nvSpPr>
        <p:spPr>
          <a:xfrm>
            <a:off x="1248101" y="3393211"/>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Rounded MT Bold"/>
                <a:ea typeface="+mn-ea"/>
                <a:cs typeface="+mn-cs"/>
              </a:rPr>
              <a:t>What? </a:t>
            </a:r>
            <a:r>
              <a:rPr kumimoji="0" lang="en-US" sz="3200" b="0" i="0" u="none" strike="noStrike" kern="1200" cap="none" spc="0" normalizeH="0" baseline="0" noProof="0" dirty="0">
                <a:ln>
                  <a:noFill/>
                </a:ln>
                <a:solidFill>
                  <a:prstClr val="black"/>
                </a:solidFill>
                <a:effectLst/>
                <a:uLnTx/>
                <a:uFillTx/>
                <a:latin typeface="Arial Rounded MT Bold"/>
                <a:ea typeface="+mn-ea"/>
                <a:cs typeface="+mn-cs"/>
              </a:rPr>
              <a:t>The title.</a:t>
            </a:r>
            <a:endParaRPr kumimoji="0" lang="en-CA" sz="3200" b="0"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12" name="TextBox 11"/>
          <p:cNvSpPr txBox="1"/>
          <p:nvPr/>
        </p:nvSpPr>
        <p:spPr>
          <a:xfrm>
            <a:off x="1248100" y="2589279"/>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47500"/>
                </a:solidFill>
                <a:effectLst/>
                <a:uLnTx/>
                <a:uFillTx/>
                <a:latin typeface="Arial Rounded MT Bold"/>
                <a:ea typeface="+mn-ea"/>
                <a:cs typeface="+mn-cs"/>
              </a:rPr>
              <a:t>When? </a:t>
            </a:r>
            <a:r>
              <a:rPr kumimoji="0" lang="en-US" sz="3200" b="0" i="0" u="none" strike="noStrike" kern="1200" cap="none" spc="0" normalizeH="0" baseline="0" noProof="0" dirty="0">
                <a:ln>
                  <a:noFill/>
                </a:ln>
                <a:solidFill>
                  <a:prstClr val="black"/>
                </a:solidFill>
                <a:effectLst/>
                <a:uLnTx/>
                <a:uFillTx/>
                <a:latin typeface="Arial Rounded MT Bold"/>
                <a:ea typeface="+mn-ea"/>
                <a:cs typeface="+mn-cs"/>
              </a:rPr>
              <a:t>The date.</a:t>
            </a:r>
            <a:endParaRPr kumimoji="0" lang="en-CA" sz="3200" b="0"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13" name="TextBox 12"/>
          <p:cNvSpPr txBox="1"/>
          <p:nvPr/>
        </p:nvSpPr>
        <p:spPr>
          <a:xfrm>
            <a:off x="1248101" y="4144592"/>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 Rounded MT Bold"/>
                <a:ea typeface="+mn-ea"/>
                <a:cs typeface="+mn-cs"/>
              </a:rPr>
              <a:t>Where? </a:t>
            </a:r>
            <a:r>
              <a:rPr kumimoji="0" lang="en-US" sz="3200" b="0" i="0" u="none" strike="noStrike" kern="1200" cap="none" spc="0" normalizeH="0" baseline="0" noProof="0" dirty="0">
                <a:ln>
                  <a:noFill/>
                </a:ln>
                <a:solidFill>
                  <a:prstClr val="black"/>
                </a:solidFill>
                <a:effectLst/>
                <a:uLnTx/>
                <a:uFillTx/>
                <a:latin typeface="Arial Rounded MT Bold"/>
                <a:ea typeface="+mn-ea"/>
                <a:cs typeface="+mn-cs"/>
              </a:rPr>
              <a:t>The location. </a:t>
            </a:r>
            <a:endParaRPr kumimoji="0" lang="en-CA" sz="3200" b="0" i="0" u="none" strike="noStrike" kern="1200" cap="none" spc="0" normalizeH="0" baseline="0" noProof="0" dirty="0">
              <a:ln>
                <a:noFill/>
              </a:ln>
              <a:solidFill>
                <a:srgbClr val="0070C0"/>
              </a:solidFill>
              <a:effectLst/>
              <a:uLnTx/>
              <a:uFillTx/>
              <a:latin typeface="Arial Rounded MT Bold"/>
              <a:ea typeface="+mn-ea"/>
              <a:cs typeface="+mn-cs"/>
            </a:endParaRPr>
          </a:p>
        </p:txBody>
      </p:sp>
      <p:sp>
        <p:nvSpPr>
          <p:cNvPr id="10" name="TextBox 9"/>
          <p:cNvSpPr txBox="1"/>
          <p:nvPr/>
        </p:nvSpPr>
        <p:spPr>
          <a:xfrm>
            <a:off x="1248099" y="4954414"/>
            <a:ext cx="77819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Arial Rounded MT Bold"/>
                <a:ea typeface="+mn-ea"/>
                <a:cs typeface="+mn-cs"/>
              </a:rPr>
              <a:t>How? </a:t>
            </a:r>
            <a:r>
              <a:rPr kumimoji="0" lang="en-US" sz="3200" b="0" i="0" u="none" strike="noStrike" kern="1200" cap="none" spc="0" normalizeH="0" baseline="0" noProof="0" dirty="0">
                <a:ln>
                  <a:noFill/>
                </a:ln>
                <a:solidFill>
                  <a:prstClr val="black"/>
                </a:solidFill>
                <a:effectLst/>
                <a:uLnTx/>
                <a:uFillTx/>
                <a:latin typeface="Arial Rounded MT Bold"/>
                <a:ea typeface="+mn-ea"/>
                <a:cs typeface="+mn-cs"/>
              </a:rPr>
              <a:t>How to access the source. </a:t>
            </a:r>
            <a:endParaRPr kumimoji="0" lang="en-CA" sz="3200" b="0" i="0" u="none" strike="noStrike" kern="1200" cap="none" spc="0" normalizeH="0" baseline="0" noProof="0" dirty="0">
              <a:ln>
                <a:noFill/>
              </a:ln>
              <a:solidFill>
                <a:srgbClr val="0070C0"/>
              </a:solidFill>
              <a:effectLst/>
              <a:uLnTx/>
              <a:uFillTx/>
              <a:latin typeface="Arial Rounded MT Bold"/>
              <a:ea typeface="+mn-ea"/>
              <a:cs typeface="+mn-cs"/>
            </a:endParaRPr>
          </a:p>
        </p:txBody>
      </p:sp>
    </p:spTree>
    <p:extLst>
      <p:ext uri="{BB962C8B-B14F-4D97-AF65-F5344CB8AC3E}">
        <p14:creationId xmlns:p14="http://schemas.microsoft.com/office/powerpoint/2010/main" val="164946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8169" y="964223"/>
            <a:ext cx="7781925" cy="39087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We can set up all this stuff in a Word Document…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Rounded MT Bold"/>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Rounded MT Bold"/>
                <a:ea typeface="+mn-ea"/>
                <a:cs typeface="+mn-cs"/>
              </a:rPr>
              <a:t>Or we can use a ready-made template.</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Rounded MT Bold"/>
              <a:ea typeface="+mn-ea"/>
              <a:cs typeface="+mn-cs"/>
            </a:endParaRPr>
          </a:p>
        </p:txBody>
      </p:sp>
    </p:spTree>
    <p:extLst>
      <p:ext uri="{BB962C8B-B14F-4D97-AF65-F5344CB8AC3E}">
        <p14:creationId xmlns:p14="http://schemas.microsoft.com/office/powerpoint/2010/main" val="4603032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8559" y="1805501"/>
            <a:ext cx="7781925"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800"/>
              </a:spcBef>
              <a:spcAft>
                <a:spcPts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Rounded MT Bold"/>
                <a:ea typeface="+mn-ea"/>
                <a:cs typeface="+mn-cs"/>
              </a:rPr>
              <a:t>Template:</a:t>
            </a:r>
            <a:br>
              <a:rPr kumimoji="0" lang="en-CA" sz="3600" b="1" i="0" u="none" strike="noStrike" kern="1200" cap="none" spc="0" normalizeH="0" baseline="0" noProof="0" dirty="0">
                <a:ln>
                  <a:noFill/>
                </a:ln>
                <a:solidFill>
                  <a:prstClr val="black"/>
                </a:solidFill>
                <a:effectLst/>
                <a:uLnTx/>
                <a:uFillTx/>
                <a:latin typeface="Arial Rounded MT Bold"/>
                <a:ea typeface="+mn-ea"/>
                <a:cs typeface="+mn-cs"/>
              </a:rPr>
            </a:br>
            <a:r>
              <a:rPr kumimoji="0" lang="en-CA" sz="3600" b="1" i="0" u="none" strike="noStrike" kern="1200" cap="none" spc="0" normalizeH="0" baseline="0" noProof="0" dirty="0">
                <a:ln>
                  <a:noFill/>
                </a:ln>
                <a:solidFill>
                  <a:prstClr val="black"/>
                </a:solidFill>
                <a:effectLst/>
                <a:uLnTx/>
                <a:uFillTx/>
                <a:latin typeface="Arial Rounded MT Bold"/>
                <a:ea typeface="+mn-ea"/>
                <a:cs typeface="+mn-cs"/>
              </a:rPr>
              <a:t>A</a:t>
            </a:r>
            <a:r>
              <a:rPr kumimoji="0" lang="en-CA" sz="3600" b="0" i="0" u="none" strike="noStrike" kern="1200" cap="none" spc="0" normalizeH="0" baseline="0" noProof="0" dirty="0">
                <a:ln>
                  <a:noFill/>
                </a:ln>
                <a:solidFill>
                  <a:prstClr val="black"/>
                </a:solidFill>
                <a:effectLst/>
                <a:uLnTx/>
                <a:uFillTx/>
                <a:latin typeface="Arial Rounded MT Bold"/>
                <a:ea typeface="+mn-ea"/>
                <a:cs typeface="+mn-cs"/>
              </a:rPr>
              <a:t> computer file configured to create a particular type of document.</a:t>
            </a:r>
          </a:p>
        </p:txBody>
      </p:sp>
    </p:spTree>
    <p:extLst>
      <p:ext uri="{BB962C8B-B14F-4D97-AF65-F5344CB8AC3E}">
        <p14:creationId xmlns:p14="http://schemas.microsoft.com/office/powerpoint/2010/main" val="22998893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2CF4C-6BB3-4420-961C-DEC163D2E1B0}"/>
              </a:ext>
            </a:extLst>
          </p:cNvPr>
          <p:cNvPicPr>
            <a:picLocks noChangeAspect="1"/>
          </p:cNvPicPr>
          <p:nvPr/>
        </p:nvPicPr>
        <p:blipFill>
          <a:blip r:embed="rId3"/>
          <a:srcRect/>
          <a:stretch/>
        </p:blipFill>
        <p:spPr>
          <a:xfrm>
            <a:off x="3269938" y="304800"/>
            <a:ext cx="2604123" cy="6248400"/>
          </a:xfrm>
          <a:prstGeom prst="rect">
            <a:avLst/>
          </a:prstGeom>
        </p:spPr>
      </p:pic>
    </p:spTree>
    <p:extLst>
      <p:ext uri="{BB962C8B-B14F-4D97-AF65-F5344CB8AC3E}">
        <p14:creationId xmlns:p14="http://schemas.microsoft.com/office/powerpoint/2010/main" val="34760558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D20779-5631-77C0-24EE-403B8183212E}"/>
              </a:ext>
            </a:extLst>
          </p:cNvPr>
          <p:cNvPicPr>
            <a:picLocks noChangeAspect="1"/>
          </p:cNvPicPr>
          <p:nvPr/>
        </p:nvPicPr>
        <p:blipFill rotWithShape="1">
          <a:blip r:embed="rId3"/>
          <a:srcRect l="604" t="784" r="982"/>
          <a:stretch/>
        </p:blipFill>
        <p:spPr>
          <a:xfrm>
            <a:off x="1997764" y="53788"/>
            <a:ext cx="5189689" cy="6724666"/>
          </a:xfrm>
          <a:prstGeom prst="rect">
            <a:avLst/>
          </a:prstGeom>
          <a:ln w="9525">
            <a:solidFill>
              <a:schemeClr val="tx1"/>
            </a:solidFill>
          </a:ln>
        </p:spPr>
      </p:pic>
    </p:spTree>
    <p:extLst>
      <p:ext uri="{BB962C8B-B14F-4D97-AF65-F5344CB8AC3E}">
        <p14:creationId xmlns:p14="http://schemas.microsoft.com/office/powerpoint/2010/main" val="14805292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D20779-5631-77C0-24EE-403B8183212E}"/>
              </a:ext>
            </a:extLst>
          </p:cNvPr>
          <p:cNvPicPr>
            <a:picLocks noChangeAspect="1"/>
          </p:cNvPicPr>
          <p:nvPr/>
        </p:nvPicPr>
        <p:blipFill rotWithShape="1">
          <a:blip r:embed="rId3"/>
          <a:srcRect l="541" r="541"/>
          <a:stretch/>
        </p:blipFill>
        <p:spPr>
          <a:xfrm>
            <a:off x="1997764" y="53788"/>
            <a:ext cx="5189689" cy="6724666"/>
          </a:xfrm>
          <a:prstGeom prst="rect">
            <a:avLst/>
          </a:prstGeom>
          <a:ln w="9525">
            <a:solidFill>
              <a:schemeClr val="tx1"/>
            </a:solidFill>
          </a:ln>
        </p:spPr>
      </p:pic>
    </p:spTree>
    <p:extLst>
      <p:ext uri="{BB962C8B-B14F-4D97-AF65-F5344CB8AC3E}">
        <p14:creationId xmlns:p14="http://schemas.microsoft.com/office/powerpoint/2010/main" val="7626284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78338" y="2607978"/>
            <a:ext cx="5872966" cy="114300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100" dirty="0">
                <a:solidFill>
                  <a:srgbClr val="0084B4"/>
                </a:solidFill>
                <a:latin typeface="Arial Rounded MT Bold"/>
                <a:hlinkClick r:id="rId3">
                  <a:extLst>
                    <a:ext uri="{A12FA001-AC4F-418D-AE19-62706E023703}">
                      <ahyp:hlinkClr xmlns:ahyp="http://schemas.microsoft.com/office/drawing/2018/hyperlinkcolor" val="tx"/>
                    </a:ext>
                  </a:extLst>
                </a:hlinkClick>
              </a:rPr>
              <a:t>http://libguides.tru.ca/melissa</a:t>
            </a:r>
            <a:endParaRPr lang="en-CA" sz="3100" dirty="0">
              <a:solidFill>
                <a:srgbClr val="0084B4"/>
              </a:solidFill>
              <a:latin typeface="Arial Rounded MT Bold"/>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3100" b="0" i="0" u="none" strike="noStrike" kern="1200" cap="none" spc="0" normalizeH="0" baseline="0" noProof="0" dirty="0">
              <a:ln>
                <a:noFill/>
              </a:ln>
              <a:solidFill>
                <a:srgbClr val="00B0F0">
                  <a:lumMod val="75000"/>
                </a:srgbClr>
              </a:solidFill>
              <a:effectLst>
                <a:outerShdw blurRad="50000" dist="30000" dir="5400000" algn="tl" rotWithShape="0">
                  <a:srgbClr val="000000">
                    <a:alpha val="30000"/>
                  </a:srgbClr>
                </a:outerShdw>
              </a:effectLst>
              <a:uLnTx/>
              <a:uFillTx/>
              <a:latin typeface="Arial Rounded MT Bold"/>
              <a:ea typeface="+mj-ea"/>
              <a:cs typeface="+mj-cs"/>
            </a:endParaRPr>
          </a:p>
        </p:txBody>
      </p:sp>
    </p:spTree>
    <p:extLst>
      <p:ext uri="{BB962C8B-B14F-4D97-AF65-F5344CB8AC3E}">
        <p14:creationId xmlns:p14="http://schemas.microsoft.com/office/powerpoint/2010/main" val="17587483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274" y="520927"/>
            <a:ext cx="7789495" cy="1143000"/>
          </a:xfrm>
        </p:spPr>
        <p:txBody>
          <a:bodyPr>
            <a:noAutofit/>
          </a:bodyPr>
          <a:lstStyle/>
          <a:p>
            <a:r>
              <a:rPr lang="en-US" sz="4000" dirty="0">
                <a:effectLst/>
              </a:rPr>
              <a:t>Getting Help with Citation</a:t>
            </a:r>
            <a:endParaRPr lang="en-CA" sz="4000" dirty="0">
              <a:effectLst/>
            </a:endParaRPr>
          </a:p>
        </p:txBody>
      </p:sp>
      <p:sp>
        <p:nvSpPr>
          <p:cNvPr id="6" name="Title 1"/>
          <p:cNvSpPr txBox="1">
            <a:spLocks/>
          </p:cNvSpPr>
          <p:nvPr/>
        </p:nvSpPr>
        <p:spPr>
          <a:xfrm>
            <a:off x="1348334" y="1486158"/>
            <a:ext cx="7918704" cy="1657350"/>
          </a:xfrm>
          <a:prstGeom prst="rect">
            <a:avLst/>
          </a:prstGeom>
        </p:spPr>
        <p:txBody>
          <a:bodyPr anchor="ctr">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00B0F0">
                    <a:lumMod val="75000"/>
                  </a:srgbClr>
                </a:solidFill>
                <a:effectLst/>
                <a:uLnTx/>
                <a:uFillTx/>
                <a:latin typeface="Arial Rounded MT Bold"/>
                <a:ea typeface="+mj-ea"/>
                <a:cs typeface="+mj-cs"/>
              </a:rPr>
              <a:t>A</a:t>
            </a:r>
            <a:r>
              <a:rPr kumimoji="0" lang="en-US" sz="7200" b="1" i="0" u="none" strike="noStrike" kern="1200" cap="none" spc="0" normalizeH="0" baseline="0" noProof="0" dirty="0">
                <a:ln>
                  <a:noFill/>
                </a:ln>
                <a:solidFill>
                  <a:srgbClr val="0084B4"/>
                </a:solidFill>
                <a:effectLst/>
                <a:uLnTx/>
                <a:uFillTx/>
                <a:latin typeface="Arial Rounded MT Bold"/>
                <a:ea typeface="+mj-ea"/>
                <a:cs typeface="+mj-cs"/>
              </a:rPr>
              <a:t>sk </a:t>
            </a:r>
            <a:r>
              <a:rPr kumimoji="0" lang="en-US" sz="7200" b="1" i="0" u="none" strike="noStrike" kern="1200" cap="none" spc="0" normalizeH="0" baseline="0" noProof="0" dirty="0">
                <a:ln>
                  <a:noFill/>
                </a:ln>
                <a:solidFill>
                  <a:srgbClr val="00B0F0">
                    <a:lumMod val="75000"/>
                  </a:srgbClr>
                </a:solidFill>
                <a:effectLst/>
                <a:uLnTx/>
                <a:uFillTx/>
                <a:latin typeface="Arial Rounded MT Bold"/>
                <a:ea typeface="+mj-ea"/>
                <a:cs typeface="+mj-cs"/>
              </a:rPr>
              <a:t>Me!</a:t>
            </a:r>
            <a:endParaRPr kumimoji="0" lang="en-CA" sz="7200" b="1" i="0" u="none" strike="noStrike" kern="1200" cap="none" spc="0" normalizeH="0" baseline="0" noProof="0" dirty="0">
              <a:ln>
                <a:noFill/>
              </a:ln>
              <a:solidFill>
                <a:srgbClr val="00B0F0">
                  <a:lumMod val="75000"/>
                </a:srgbClr>
              </a:solidFill>
              <a:effectLst/>
              <a:uLnTx/>
              <a:uFillTx/>
              <a:latin typeface="Arial Rounded MT Bold"/>
              <a:ea typeface="+mj-ea"/>
              <a:cs typeface="+mj-cs"/>
            </a:endParaRPr>
          </a:p>
        </p:txBody>
      </p:sp>
      <p:sp>
        <p:nvSpPr>
          <p:cNvPr id="7" name="Title 1"/>
          <p:cNvSpPr txBox="1">
            <a:spLocks/>
          </p:cNvSpPr>
          <p:nvPr/>
        </p:nvSpPr>
        <p:spPr>
          <a:xfrm>
            <a:off x="1348334" y="2869325"/>
            <a:ext cx="7918704" cy="1587062"/>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atMod val="130000"/>
                  </a:srgbClr>
                </a:solidFill>
                <a:effectLst/>
                <a:uLnTx/>
                <a:uFillTx/>
                <a:latin typeface="Arial Rounded MT Bold"/>
                <a:ea typeface="+mj-ea"/>
                <a:cs typeface="+mj-cs"/>
              </a:rPr>
              <a:t>E-mail me at </a:t>
            </a:r>
            <a:r>
              <a:rPr kumimoji="0" lang="en-US" sz="3200" b="1" i="0" u="none" strike="noStrike" kern="1200" cap="none" spc="0" normalizeH="0" baseline="0" noProof="0" dirty="0">
                <a:ln>
                  <a:noFill/>
                </a:ln>
                <a:solidFill>
                  <a:srgbClr val="00B0F0">
                    <a:lumMod val="75000"/>
                  </a:srgbClr>
                </a:solidFill>
                <a:effectLst/>
                <a:uLnTx/>
                <a:uFillTx/>
                <a:latin typeface="Arial Rounded MT Bold"/>
                <a:ea typeface="+mj-ea"/>
                <a:cs typeface="+mj-cs"/>
              </a:rPr>
              <a:t>msvendsen@tru.ca</a:t>
            </a:r>
            <a:r>
              <a:rPr kumimoji="0" lang="en-US" sz="3200" b="0" i="0" u="none" strike="noStrike" kern="1200" cap="none" spc="0" normalizeH="0" baseline="0" noProof="0" dirty="0">
                <a:ln>
                  <a:noFill/>
                </a:ln>
                <a:solidFill>
                  <a:srgbClr val="00B0F0">
                    <a:lumMod val="75000"/>
                  </a:srgbClr>
                </a:solidFill>
                <a:effectLst/>
                <a:uLnTx/>
                <a:uFillTx/>
                <a:latin typeface="Arial Rounded MT Bold"/>
                <a:ea typeface="+mj-ea"/>
                <a:cs typeface="+mj-cs"/>
              </a:rPr>
              <a:t>.</a:t>
            </a:r>
            <a:endParaRPr kumimoji="0" lang="en-CA" sz="3200" b="0" i="0" u="none" strike="noStrike" kern="1200" cap="none" spc="0" normalizeH="0" baseline="0" noProof="0" dirty="0">
              <a:ln>
                <a:noFill/>
              </a:ln>
              <a:solidFill>
                <a:srgbClr val="00B0F0">
                  <a:lumMod val="75000"/>
                </a:srgbClr>
              </a:solidFill>
              <a:effectLst/>
              <a:uLnTx/>
              <a:uFillTx/>
              <a:latin typeface="Arial Rounded MT Bold"/>
              <a:ea typeface="+mj-ea"/>
              <a:cs typeface="+mj-cs"/>
            </a:endParaRPr>
          </a:p>
        </p:txBody>
      </p:sp>
      <p:sp>
        <p:nvSpPr>
          <p:cNvPr id="8" name="Title 1"/>
          <p:cNvSpPr txBox="1">
            <a:spLocks/>
          </p:cNvSpPr>
          <p:nvPr/>
        </p:nvSpPr>
        <p:spPr>
          <a:xfrm>
            <a:off x="1348334" y="3784780"/>
            <a:ext cx="7918704" cy="1587062"/>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lvl="0" defTabSz="914400">
              <a:defRPr/>
            </a:pPr>
            <a:r>
              <a:rPr kumimoji="0" lang="en-US" sz="3200" b="0" i="0" u="none" strike="noStrike" kern="1200" cap="none" spc="0" normalizeH="0" baseline="0" noProof="0" dirty="0">
                <a:ln>
                  <a:noFill/>
                </a:ln>
                <a:solidFill>
                  <a:srgbClr val="000000">
                    <a:satMod val="130000"/>
                  </a:srgbClr>
                </a:solidFill>
                <a:effectLst/>
                <a:uLnTx/>
                <a:uFillTx/>
                <a:latin typeface="Arial Rounded MT Bold"/>
                <a:ea typeface="+mj-ea"/>
                <a:cs typeface="+mj-cs"/>
              </a:rPr>
              <a:t>Make an appointment at</a:t>
            </a:r>
            <a:r>
              <a:rPr kumimoji="0" lang="en-US" sz="3200" b="0" i="0" u="none" strike="noStrike" kern="1200" cap="none" spc="0" normalizeH="0" noProof="0" dirty="0">
                <a:ln>
                  <a:noFill/>
                </a:ln>
                <a:solidFill>
                  <a:srgbClr val="000000">
                    <a:satMod val="130000"/>
                  </a:srgbClr>
                </a:solidFill>
                <a:effectLst/>
                <a:uLnTx/>
                <a:uFillTx/>
                <a:latin typeface="Arial Rounded MT Bold"/>
                <a:ea typeface="+mj-ea"/>
                <a:cs typeface="+mj-cs"/>
              </a:rPr>
              <a:t> </a:t>
            </a:r>
            <a:r>
              <a:rPr lang="en-US" sz="3200" b="1" dirty="0">
                <a:solidFill>
                  <a:srgbClr val="00B0F0">
                    <a:lumMod val="75000"/>
                  </a:srgbClr>
                </a:solidFill>
                <a:effectLst/>
              </a:rPr>
              <a:t>https://tru.libcal.com/appointments/</a:t>
            </a:r>
            <a:r>
              <a:rPr kumimoji="0" lang="en-US" sz="3200" b="0" i="0" u="none" strike="noStrike" kern="1200" cap="none" spc="0" normalizeH="0" baseline="0" noProof="0" dirty="0">
                <a:ln>
                  <a:noFill/>
                </a:ln>
                <a:solidFill>
                  <a:srgbClr val="000000">
                    <a:satMod val="130000"/>
                  </a:srgbClr>
                </a:solidFill>
                <a:effectLst/>
                <a:uLnTx/>
                <a:uFillTx/>
                <a:latin typeface="Arial Rounded MT Bold"/>
                <a:ea typeface="+mj-ea"/>
                <a:cs typeface="+mj-cs"/>
              </a:rPr>
              <a:t>.</a:t>
            </a:r>
            <a:endParaRPr kumimoji="0" lang="en-CA" sz="3200" b="0" i="0" u="none" strike="noStrike" kern="1200" cap="none" spc="0" normalizeH="0" baseline="0" noProof="0" dirty="0">
              <a:ln>
                <a:noFill/>
              </a:ln>
              <a:solidFill>
                <a:srgbClr val="425519">
                  <a:lumMod val="50000"/>
                </a:srgbClr>
              </a:solidFill>
              <a:effectLst/>
              <a:uLnTx/>
              <a:uFillTx/>
              <a:latin typeface="Arial Rounded MT Bold"/>
              <a:ea typeface="+mj-ea"/>
              <a:cs typeface="+mj-cs"/>
            </a:endParaRPr>
          </a:p>
        </p:txBody>
      </p:sp>
    </p:spTree>
    <p:extLst>
      <p:ext uri="{BB962C8B-B14F-4D97-AF65-F5344CB8AC3E}">
        <p14:creationId xmlns:p14="http://schemas.microsoft.com/office/powerpoint/2010/main" val="28228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Solstice">
  <a:themeElements>
    <a:clrScheme name="Custom 7">
      <a:dk1>
        <a:sysClr val="windowText" lastClr="000000"/>
      </a:dk1>
      <a:lt1>
        <a:sysClr val="window" lastClr="FFFFFF"/>
      </a:lt1>
      <a:dk2>
        <a:srgbClr val="000000"/>
      </a:dk2>
      <a:lt2>
        <a:srgbClr val="005878"/>
      </a:lt2>
      <a:accent1>
        <a:srgbClr val="554509"/>
      </a:accent1>
      <a:accent2>
        <a:srgbClr val="FEB80A"/>
      </a:accent2>
      <a:accent3>
        <a:srgbClr val="C32D2E"/>
      </a:accent3>
      <a:accent4>
        <a:srgbClr val="84AA33"/>
      </a:accent4>
      <a:accent5>
        <a:srgbClr val="000000"/>
      </a:accent5>
      <a:accent6>
        <a:srgbClr val="00B0F0"/>
      </a:accent6>
      <a:hlink>
        <a:srgbClr val="007DD2"/>
      </a:hlink>
      <a:folHlink>
        <a:srgbClr val="AA8A14"/>
      </a:folHlink>
    </a:clrScheme>
    <a:fontScheme name="Custom 5">
      <a:majorFont>
        <a:latin typeface="Arial Rounded MT Bold"/>
        <a:ea typeface=""/>
        <a:cs typeface=""/>
      </a:majorFont>
      <a:minorFont>
        <a:latin typeface="Arial Rounded MT Bold"/>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23743</TotalTime>
  <Words>5303</Words>
  <Application>Microsoft Office PowerPoint</Application>
  <PresentationFormat>On-screen Show (4:3)</PresentationFormat>
  <Paragraphs>381</Paragraphs>
  <Slides>96</Slides>
  <Notes>93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Arial</vt:lpstr>
      <vt:lpstr>Arial Rounded MT Bold</vt:lpstr>
      <vt:lpstr>Calibri</vt:lpstr>
      <vt:lpstr>Georgia</vt:lpstr>
      <vt:lpstr>Lucida Sans Unicode</vt:lpstr>
      <vt:lpstr>Times New Roman</vt:lpstr>
      <vt:lpstr>Verdana</vt:lpstr>
      <vt:lpstr>Wingdings 2</vt:lpstr>
      <vt:lpstr>4_Solstice</vt:lpstr>
      <vt:lpstr>PowerPoint Presentation</vt:lpstr>
      <vt:lpstr>PowerPoint Presentation</vt:lpstr>
      <vt:lpstr>PowerPoint Presentation</vt:lpstr>
      <vt:lpstr>PowerPoint Presentation</vt:lpstr>
      <vt:lpstr>PowerPoint Presentation</vt:lpstr>
      <vt:lpstr>An in-text citation corresponds to (at most)  a single reference, but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&amp; Volumes: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Help with Citation</vt:lpstr>
    </vt:vector>
  </TitlesOfParts>
  <Company>Thompson Rivers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ESAL 0580: Library Instruction Session Melissa Svendsen, MA, MSLIS</dc:title>
  <dc:creator>Melissa Svendsen</dc:creator>
  <cp:lastModifiedBy>Rachel Cantin</cp:lastModifiedBy>
  <cp:revision>437</cp:revision>
  <cp:lastPrinted>2017-09-07T17:20:40Z</cp:lastPrinted>
  <dcterms:created xsi:type="dcterms:W3CDTF">2014-09-19T20:40:12Z</dcterms:created>
  <dcterms:modified xsi:type="dcterms:W3CDTF">2023-10-18T17:41:26Z</dcterms:modified>
</cp:coreProperties>
</file>